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3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8288000" cy="10287000"/>
  <p:notesSz cx="6858000" cy="9144000"/>
  <p:embeddedFontLst>
    <p:embeddedFont>
      <p:font typeface="Arvo" panose="020B0604020202020204" charset="0"/>
      <p:regular r:id="rId58"/>
    </p:embeddedFont>
    <p:embeddedFont>
      <p:font typeface="Arvo Bold Italics" panose="020B0604020202020204" charset="0"/>
      <p:regular r:id="rId59"/>
    </p:embeddedFont>
    <p:embeddedFont>
      <p:font typeface="Arvo Italics" panose="020B0604020202020204" charset="0"/>
      <p:regular r:id="rId60"/>
    </p:embeddedFont>
    <p:embeddedFont>
      <p:font typeface="Barlow Condensed" panose="00000506000000000000" pitchFamily="2" charset="0"/>
      <p:regular r:id="rId61"/>
    </p:embeddedFont>
    <p:embeddedFont>
      <p:font typeface="Barlow Condensed Bold" panose="00000806000000000000" charset="0"/>
      <p:regular r:id="rId62"/>
    </p:embeddedFont>
    <p:embeddedFont>
      <p:font typeface="Cambria Math" panose="02040503050406030204" pitchFamily="18" charset="0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2:30:01.293"/>
    </inkml:context>
    <inkml:brush xml:id="br0">
      <inkml:brushProperty name="width" value="0.35" units="cm"/>
      <inkml:brushProperty name="height" value="0.35" units="cm"/>
      <inkml:brushProperty name="color" value="#E9E6E1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2:30:06.883"/>
    </inkml:context>
    <inkml:brush xml:id="br0">
      <inkml:brushProperty name="width" value="0.35" units="cm"/>
      <inkml:brushProperty name="height" value="0.35" units="cm"/>
      <inkml:brushProperty name="color" value="#E9E6E1"/>
    </inkml:brush>
  </inkml:definitions>
  <inkml:trace contextRef="#ctx0" brushRef="#br0">1 70 24575,'6516'0'0,"-6512"1"0,1-1 0,-1-1 0,1 1 0,-1 0 0,0-1 0,1 0 0,-1 0 0,0 0 0,0-1 0,1 1 0,-1-1 0,4-3 0,-6 3 0,1 0 0,-1 0 0,0-1 0,0 1 0,0-1 0,0 0 0,0 1 0,-1-1 0,1 0 0,-1 0 0,1 0 0,-1 0 0,0 0 0,-1 0 0,1-1 0,0-3 0,-1 7-10,0 0 1,0 0-1,0 0 0,0 1 0,-1-1 0,1 0 0,0 0 1,0 0-1,0 0 0,0 0 0,-1 0 0,1 0 0,0 0 1,0 0-1,0 0 0,0 0 0,-1 0 0,1 0 1,0 0-1,0 0 0,0 0 0,0 0 0,-1 0 0,1 0 1,0 0-1,0 0 0,0 0 0,0 0 0,0 0 0,-1-1 1,1 1-1,0 0 0,0 0 0,0 0 0,0 0 0,0 0 1,0 0-1,-1-1 0,1 1 0,0 0 0,0 0 0,0 0 1,0 0-1,0 0 0,0-1 0,0 1 0,0 0 1,0 0-1,0 0 0,0 0 0,0-1 0,0 1 0,0 0 1,0 0-1,0 0 0,0 0 0,0-1 0,0 1 0,0 0 1,0 0-1,0 0 0,0 0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01T02:46:45.451"/>
    </inkml:context>
    <inkml:brush xml:id="br0">
      <inkml:brushProperty name="width" value="0.35" units="cm"/>
      <inkml:brushProperty name="height" value="0.35" units="cm"/>
      <inkml:brushProperty name="color" value="#E9E6E1"/>
    </inkml:brush>
  </inkml:definitions>
  <inkml:trace contextRef="#ctx0" brushRef="#br0">0 337 24575,'1'-3'0,"-1"0"0,1 1 0,0-1 0,0 0 0,0 0 0,0 0 0,0 1 0,1-1 0,-1 0 0,1 1 0,0-1 0,2-1 0,27-31 0,-22 26 0,7-9 0,19-29 0,-26 33 0,0 1 0,1 0 0,0 1 0,1 0 0,20-16 0,-4 8 0,-9 6 0,1 0 0,37-20 0,-50 31 0,0 1 0,-1-1 0,1 1 0,0 0 0,0 1 0,0 0 0,0 0 0,0 0 0,0 0 0,1 1 0,-1 0 0,0 0 0,0 1 0,0 0 0,10 2 0,-14-2 0,0 0 0,0-1 0,0 1 0,0 0 0,0 0 0,0 0 0,0 0 0,0 1 0,-1-1 0,1 1 0,0-1 0,-1 1 0,1-1 0,-1 1 0,1 0 0,-1 0 0,0 0 0,0 0 0,0-1 0,0 2 0,0-1 0,0 0 0,0 0 0,-1 0 0,1 0 0,-1 0 0,0 1 0,1-1 0,-1 0 0,0 0 0,0 1 0,-1-1 0,1 0 0,0 0 0,-2 4 0,-2 9 0,0-1 0,-1 0 0,-1-1 0,-11 20 0,6-11 0,1-2 69,0-1-1,-2-1 0,0 0 0,-18 21 1,25-33-183,-1 0 0,1 0 0,-1 0 0,0-1 1,0 0-1,-1 0 0,1-1 0,-1 0 1,0 0-1,0 0 0,-1-1 0,1 0 1,-1 0-1,-12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25.png"/><Relationship Id="rId4" Type="http://schemas.openxmlformats.org/officeDocument/2006/relationships/image" Target="../media/image1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1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jpeg"/><Relationship Id="rId4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10.png"/><Relationship Id="rId4" Type="http://schemas.openxmlformats.org/officeDocument/2006/relationships/image" Target="../media/image12.sv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28380" y="4197391"/>
            <a:ext cx="9492600" cy="4105200"/>
            <a:chOff x="0" y="0"/>
            <a:chExt cx="12656800" cy="5473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56800" cy="5473600"/>
            </a:xfrm>
            <a:custGeom>
              <a:avLst/>
              <a:gdLst/>
              <a:ahLst/>
              <a:cxnLst/>
              <a:rect l="l" t="t" r="r" b="b"/>
              <a:pathLst>
                <a:path w="12656800" h="5473600">
                  <a:moveTo>
                    <a:pt x="0" y="0"/>
                  </a:moveTo>
                  <a:lnTo>
                    <a:pt x="12656800" y="0"/>
                  </a:lnTo>
                  <a:lnTo>
                    <a:pt x="12656800" y="5473600"/>
                  </a:lnTo>
                  <a:lnTo>
                    <a:pt x="0" y="54736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4800"/>
              <a:ext cx="12656800" cy="5168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3055"/>
                </a:lnSpc>
              </a:pPr>
              <a:r>
                <a:rPr lang="en-US" sz="13599">
                  <a:solidFill>
                    <a:srgbClr val="434343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ViroAlert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-152400" y="3381116"/>
            <a:ext cx="764514" cy="883414"/>
            <a:chOff x="0" y="0"/>
            <a:chExt cx="1019352" cy="11778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9302" cy="1177798"/>
            </a:xfrm>
            <a:custGeom>
              <a:avLst/>
              <a:gdLst/>
              <a:ahLst/>
              <a:cxnLst/>
              <a:rect l="l" t="t" r="r" b="b"/>
              <a:pathLst>
                <a:path w="1019302" h="1177798">
                  <a:moveTo>
                    <a:pt x="1019302" y="0"/>
                  </a:moveTo>
                  <a:lnTo>
                    <a:pt x="0" y="586486"/>
                  </a:lnTo>
                  <a:lnTo>
                    <a:pt x="1019302" y="1177798"/>
                  </a:lnTo>
                  <a:lnTo>
                    <a:pt x="1019302" y="0"/>
                  </a:lnTo>
                  <a:close/>
                </a:path>
              </a:pathLst>
            </a:custGeom>
            <a:solidFill>
              <a:srgbClr val="FFA7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-152404" y="2497700"/>
            <a:ext cx="764494" cy="1326984"/>
            <a:chOff x="0" y="0"/>
            <a:chExt cx="1019325" cy="176931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9302" cy="1769364"/>
            </a:xfrm>
            <a:custGeom>
              <a:avLst/>
              <a:gdLst/>
              <a:ahLst/>
              <a:cxnLst/>
              <a:rect l="l" t="t" r="r" b="b"/>
              <a:pathLst>
                <a:path w="1019302" h="1769364">
                  <a:moveTo>
                    <a:pt x="0" y="0"/>
                  </a:moveTo>
                  <a:lnTo>
                    <a:pt x="0" y="1177925"/>
                  </a:lnTo>
                  <a:lnTo>
                    <a:pt x="4953" y="1182878"/>
                  </a:lnTo>
                  <a:lnTo>
                    <a:pt x="1019302" y="1769364"/>
                  </a:lnTo>
                  <a:lnTo>
                    <a:pt x="1019302" y="59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152400" y="287448"/>
            <a:ext cx="764514" cy="1326952"/>
            <a:chOff x="0" y="0"/>
            <a:chExt cx="1019352" cy="176926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9302" cy="1769237"/>
            </a:xfrm>
            <a:custGeom>
              <a:avLst/>
              <a:gdLst/>
              <a:ahLst/>
              <a:cxnLst/>
              <a:rect l="l" t="t" r="r" b="b"/>
              <a:pathLst>
                <a:path w="1019302" h="1769237">
                  <a:moveTo>
                    <a:pt x="1019302" y="0"/>
                  </a:moveTo>
                  <a:lnTo>
                    <a:pt x="0" y="591439"/>
                  </a:lnTo>
                  <a:lnTo>
                    <a:pt x="0" y="1769237"/>
                  </a:lnTo>
                  <a:lnTo>
                    <a:pt x="4953" y="1769237"/>
                  </a:lnTo>
                  <a:lnTo>
                    <a:pt x="1019302" y="1177925"/>
                  </a:lnTo>
                  <a:lnTo>
                    <a:pt x="1019302" y="0"/>
                  </a:lnTo>
                  <a:close/>
                </a:path>
              </a:pathLst>
            </a:custGeom>
            <a:solidFill>
              <a:srgbClr val="0187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-152404" y="-152420"/>
            <a:ext cx="760818" cy="883434"/>
            <a:chOff x="0" y="0"/>
            <a:chExt cx="1014424" cy="1177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14349" cy="1177925"/>
            </a:xfrm>
            <a:custGeom>
              <a:avLst/>
              <a:gdLst/>
              <a:ahLst/>
              <a:cxnLst/>
              <a:rect l="l" t="t" r="r" b="b"/>
              <a:pathLst>
                <a:path w="1014349" h="1177925">
                  <a:moveTo>
                    <a:pt x="1014349" y="0"/>
                  </a:moveTo>
                  <a:lnTo>
                    <a:pt x="0" y="591439"/>
                  </a:lnTo>
                  <a:lnTo>
                    <a:pt x="1014349" y="1177925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-152382" y="1614352"/>
            <a:ext cx="764494" cy="883406"/>
            <a:chOff x="0" y="0"/>
            <a:chExt cx="1019325" cy="11778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19302" cy="1177925"/>
            </a:xfrm>
            <a:custGeom>
              <a:avLst/>
              <a:gdLst/>
              <a:ahLst/>
              <a:cxnLst/>
              <a:rect l="l" t="t" r="r" b="b"/>
              <a:pathLst>
                <a:path w="1019302" h="1177925">
                  <a:moveTo>
                    <a:pt x="1019302" y="0"/>
                  </a:moveTo>
                  <a:lnTo>
                    <a:pt x="0" y="591439"/>
                  </a:lnTo>
                  <a:lnTo>
                    <a:pt x="1019302" y="1177925"/>
                  </a:lnTo>
                  <a:lnTo>
                    <a:pt x="1019302" y="0"/>
                  </a:lnTo>
                  <a:close/>
                </a:path>
              </a:pathLst>
            </a:custGeom>
            <a:solidFill>
              <a:srgbClr val="0C2E3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1372894" y="3381116"/>
            <a:ext cx="760836" cy="883414"/>
            <a:chOff x="0" y="0"/>
            <a:chExt cx="1014448" cy="117788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14476" cy="1177798"/>
            </a:xfrm>
            <a:custGeom>
              <a:avLst/>
              <a:gdLst/>
              <a:ahLst/>
              <a:cxnLst/>
              <a:rect l="l" t="t" r="r" b="b"/>
              <a:pathLst>
                <a:path w="1014476" h="1177798">
                  <a:moveTo>
                    <a:pt x="1014476" y="0"/>
                  </a:moveTo>
                  <a:lnTo>
                    <a:pt x="0" y="586486"/>
                  </a:lnTo>
                  <a:lnTo>
                    <a:pt x="1014476" y="1177798"/>
                  </a:lnTo>
                  <a:lnTo>
                    <a:pt x="1014476" y="0"/>
                  </a:lnTo>
                  <a:close/>
                </a:path>
              </a:pathLst>
            </a:custGeom>
            <a:solidFill>
              <a:srgbClr val="1DCDC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369218" y="2497730"/>
            <a:ext cx="768190" cy="1323260"/>
            <a:chOff x="0" y="0"/>
            <a:chExt cx="1024253" cy="176434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24255" cy="1764284"/>
            </a:xfrm>
            <a:custGeom>
              <a:avLst/>
              <a:gdLst/>
              <a:ahLst/>
              <a:cxnLst/>
              <a:rect l="l" t="t" r="r" b="b"/>
              <a:pathLst>
                <a:path w="1024255" h="1764284">
                  <a:moveTo>
                    <a:pt x="0" y="0"/>
                  </a:moveTo>
                  <a:lnTo>
                    <a:pt x="4953" y="1177798"/>
                  </a:lnTo>
                  <a:lnTo>
                    <a:pt x="1024255" y="1764284"/>
                  </a:lnTo>
                  <a:lnTo>
                    <a:pt x="1019302" y="586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2E3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612104" y="2497700"/>
            <a:ext cx="760818" cy="1323292"/>
            <a:chOff x="0" y="0"/>
            <a:chExt cx="1014424" cy="17643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14349" cy="1764411"/>
            </a:xfrm>
            <a:custGeom>
              <a:avLst/>
              <a:gdLst/>
              <a:ahLst/>
              <a:cxnLst/>
              <a:rect l="l" t="t" r="r" b="b"/>
              <a:pathLst>
                <a:path w="1014349" h="1764411">
                  <a:moveTo>
                    <a:pt x="1014349" y="0"/>
                  </a:moveTo>
                  <a:lnTo>
                    <a:pt x="0" y="586486"/>
                  </a:lnTo>
                  <a:lnTo>
                    <a:pt x="0" y="1764411"/>
                  </a:lnTo>
                  <a:lnTo>
                    <a:pt x="1014349" y="1177925"/>
                  </a:lnTo>
                  <a:lnTo>
                    <a:pt x="1014349" y="1172972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0187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 rot="-10800000">
            <a:off x="1361930" y="5384004"/>
            <a:ext cx="222266" cy="254670"/>
            <a:chOff x="0" y="0"/>
            <a:chExt cx="296355" cy="33956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96418" cy="339598"/>
            </a:xfrm>
            <a:custGeom>
              <a:avLst/>
              <a:gdLst/>
              <a:ahLst/>
              <a:cxnLst/>
              <a:rect l="l" t="t" r="r" b="b"/>
              <a:pathLst>
                <a:path w="296418" h="339598">
                  <a:moveTo>
                    <a:pt x="296418" y="0"/>
                  </a:moveTo>
                  <a:lnTo>
                    <a:pt x="0" y="170434"/>
                  </a:lnTo>
                  <a:lnTo>
                    <a:pt x="296418" y="339598"/>
                  </a:lnTo>
                  <a:lnTo>
                    <a:pt x="296418" y="0"/>
                  </a:lnTo>
                  <a:close/>
                </a:path>
              </a:pathLst>
            </a:custGeom>
            <a:solidFill>
              <a:srgbClr val="0187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612086" y="4264502"/>
            <a:ext cx="760836" cy="884330"/>
            <a:chOff x="0" y="0"/>
            <a:chExt cx="1014448" cy="117910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14349" cy="1179068"/>
            </a:xfrm>
            <a:custGeom>
              <a:avLst/>
              <a:gdLst/>
              <a:ahLst/>
              <a:cxnLst/>
              <a:rect l="l" t="t" r="r" b="b"/>
              <a:pathLst>
                <a:path w="1014349" h="1179068">
                  <a:moveTo>
                    <a:pt x="0" y="0"/>
                  </a:moveTo>
                  <a:lnTo>
                    <a:pt x="0" y="1179068"/>
                  </a:lnTo>
                  <a:lnTo>
                    <a:pt x="1014349" y="586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CDC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612086" y="-152400"/>
            <a:ext cx="1521644" cy="883414"/>
            <a:chOff x="0" y="0"/>
            <a:chExt cx="2028859" cy="117788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28825" cy="1177798"/>
            </a:xfrm>
            <a:custGeom>
              <a:avLst/>
              <a:gdLst/>
              <a:ahLst/>
              <a:cxnLst/>
              <a:rect l="l" t="t" r="r" b="b"/>
              <a:pathLst>
                <a:path w="2028825" h="1177798">
                  <a:moveTo>
                    <a:pt x="1014476" y="0"/>
                  </a:moveTo>
                  <a:lnTo>
                    <a:pt x="0" y="591439"/>
                  </a:lnTo>
                  <a:lnTo>
                    <a:pt x="1014476" y="1177798"/>
                  </a:lnTo>
                  <a:lnTo>
                    <a:pt x="2028825" y="591312"/>
                  </a:lnTo>
                  <a:lnTo>
                    <a:pt x="1014476" y="0"/>
                  </a:lnTo>
                  <a:close/>
                </a:path>
              </a:pathLst>
            </a:custGeom>
            <a:solidFill>
              <a:srgbClr val="0187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612086" y="287448"/>
            <a:ext cx="760836" cy="1326952"/>
            <a:chOff x="0" y="0"/>
            <a:chExt cx="1014448" cy="176926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14349" cy="1769364"/>
            </a:xfrm>
            <a:custGeom>
              <a:avLst/>
              <a:gdLst/>
              <a:ahLst/>
              <a:cxnLst/>
              <a:rect l="l" t="t" r="r" b="b"/>
              <a:pathLst>
                <a:path w="1014349" h="1769364">
                  <a:moveTo>
                    <a:pt x="0" y="0"/>
                  </a:moveTo>
                  <a:lnTo>
                    <a:pt x="0" y="1177925"/>
                  </a:lnTo>
                  <a:lnTo>
                    <a:pt x="1014349" y="1769364"/>
                  </a:lnTo>
                  <a:lnTo>
                    <a:pt x="1014349" y="59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2E3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612086" y="1170832"/>
            <a:ext cx="760836" cy="883386"/>
            <a:chOff x="0" y="0"/>
            <a:chExt cx="1014448" cy="1177848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014349" cy="1177798"/>
            </a:xfrm>
            <a:custGeom>
              <a:avLst/>
              <a:gdLst/>
              <a:ahLst/>
              <a:cxnLst/>
              <a:rect l="l" t="t" r="r" b="b"/>
              <a:pathLst>
                <a:path w="1014349" h="1177798">
                  <a:moveTo>
                    <a:pt x="1014349" y="0"/>
                  </a:moveTo>
                  <a:lnTo>
                    <a:pt x="0" y="586486"/>
                  </a:lnTo>
                  <a:lnTo>
                    <a:pt x="1014349" y="1177798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0187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-152382" y="1170812"/>
            <a:ext cx="764494" cy="883406"/>
            <a:chOff x="0" y="0"/>
            <a:chExt cx="1019325" cy="11778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19302" cy="1177925"/>
            </a:xfrm>
            <a:custGeom>
              <a:avLst/>
              <a:gdLst/>
              <a:ahLst/>
              <a:cxnLst/>
              <a:rect l="l" t="t" r="r" b="b"/>
              <a:pathLst>
                <a:path w="1019302" h="1177925">
                  <a:moveTo>
                    <a:pt x="0" y="0"/>
                  </a:moveTo>
                  <a:lnTo>
                    <a:pt x="0" y="1177925"/>
                  </a:lnTo>
                  <a:lnTo>
                    <a:pt x="1019302" y="586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" name="Group 33"/>
          <p:cNvGrpSpPr/>
          <p:nvPr/>
        </p:nvGrpSpPr>
        <p:grpSpPr>
          <a:xfrm rot="-10800000">
            <a:off x="-152404" y="2054170"/>
            <a:ext cx="764494" cy="887154"/>
            <a:chOff x="0" y="0"/>
            <a:chExt cx="1019325" cy="118287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19302" cy="1182878"/>
            </a:xfrm>
            <a:custGeom>
              <a:avLst/>
              <a:gdLst/>
              <a:ahLst/>
              <a:cxnLst/>
              <a:rect l="l" t="t" r="r" b="b"/>
              <a:pathLst>
                <a:path w="1019302" h="1182878">
                  <a:moveTo>
                    <a:pt x="0" y="0"/>
                  </a:moveTo>
                  <a:lnTo>
                    <a:pt x="0" y="1182878"/>
                  </a:lnTo>
                  <a:lnTo>
                    <a:pt x="1019302" y="59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7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612100" y="1614342"/>
            <a:ext cx="1521608" cy="1326984"/>
            <a:chOff x="0" y="0"/>
            <a:chExt cx="2028811" cy="17693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028825" cy="1769364"/>
            </a:xfrm>
            <a:custGeom>
              <a:avLst/>
              <a:gdLst/>
              <a:ahLst/>
              <a:cxnLst/>
              <a:rect l="l" t="t" r="r" b="b"/>
              <a:pathLst>
                <a:path w="2028825" h="1769364">
                  <a:moveTo>
                    <a:pt x="2028825" y="0"/>
                  </a:moveTo>
                  <a:lnTo>
                    <a:pt x="1014476" y="591439"/>
                  </a:lnTo>
                  <a:lnTo>
                    <a:pt x="0" y="1182878"/>
                  </a:lnTo>
                  <a:lnTo>
                    <a:pt x="1014349" y="1769364"/>
                  </a:lnTo>
                  <a:lnTo>
                    <a:pt x="2028698" y="1182878"/>
                  </a:lnTo>
                  <a:lnTo>
                    <a:pt x="2028698" y="0"/>
                  </a:lnTo>
                  <a:close/>
                </a:path>
              </a:pathLst>
            </a:custGeom>
            <a:solidFill>
              <a:srgbClr val="F5340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 rot="-10800000">
            <a:off x="2898206" y="3381096"/>
            <a:ext cx="760790" cy="883434"/>
            <a:chOff x="0" y="0"/>
            <a:chExt cx="1014387" cy="117791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14349" cy="1177925"/>
            </a:xfrm>
            <a:custGeom>
              <a:avLst/>
              <a:gdLst/>
              <a:ahLst/>
              <a:cxnLst/>
              <a:rect l="l" t="t" r="r" b="b"/>
              <a:pathLst>
                <a:path w="1014349" h="1177925">
                  <a:moveTo>
                    <a:pt x="1014349" y="0"/>
                  </a:moveTo>
                  <a:lnTo>
                    <a:pt x="0" y="586486"/>
                  </a:lnTo>
                  <a:lnTo>
                    <a:pt x="1014349" y="1177925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FFD49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 rot="-10800000">
            <a:off x="3417382" y="2732926"/>
            <a:ext cx="356896" cy="413014"/>
            <a:chOff x="0" y="0"/>
            <a:chExt cx="475861" cy="55068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75869" cy="550672"/>
            </a:xfrm>
            <a:custGeom>
              <a:avLst/>
              <a:gdLst/>
              <a:ahLst/>
              <a:cxnLst/>
              <a:rect l="l" t="t" r="r" b="b"/>
              <a:pathLst>
                <a:path w="475869" h="550672">
                  <a:moveTo>
                    <a:pt x="0" y="0"/>
                  </a:moveTo>
                  <a:lnTo>
                    <a:pt x="0" y="550672"/>
                  </a:lnTo>
                  <a:lnTo>
                    <a:pt x="475869" y="277749"/>
                  </a:lnTo>
                  <a:lnTo>
                    <a:pt x="4953" y="0"/>
                  </a:ln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 rot="-10800000">
            <a:off x="3424762" y="4056162"/>
            <a:ext cx="241618" cy="282458"/>
            <a:chOff x="0" y="0"/>
            <a:chExt cx="322157" cy="37661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322199" cy="376555"/>
            </a:xfrm>
            <a:custGeom>
              <a:avLst/>
              <a:gdLst/>
              <a:ahLst/>
              <a:cxnLst/>
              <a:rect l="l" t="t" r="r" b="b"/>
              <a:pathLst>
                <a:path w="322199" h="376555">
                  <a:moveTo>
                    <a:pt x="0" y="0"/>
                  </a:moveTo>
                  <a:lnTo>
                    <a:pt x="0" y="376555"/>
                  </a:lnTo>
                  <a:lnTo>
                    <a:pt x="322199" y="185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49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 rot="-10800000">
            <a:off x="2133702" y="2497730"/>
            <a:ext cx="764514" cy="1323260"/>
            <a:chOff x="0" y="0"/>
            <a:chExt cx="1019352" cy="176434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019429" cy="1764284"/>
            </a:xfrm>
            <a:custGeom>
              <a:avLst/>
              <a:gdLst/>
              <a:ahLst/>
              <a:cxnLst/>
              <a:rect l="l" t="t" r="r" b="b"/>
              <a:pathLst>
                <a:path w="1019429" h="1764284">
                  <a:moveTo>
                    <a:pt x="1019302" y="0"/>
                  </a:moveTo>
                  <a:lnTo>
                    <a:pt x="0" y="586486"/>
                  </a:lnTo>
                  <a:lnTo>
                    <a:pt x="0" y="1764284"/>
                  </a:lnTo>
                  <a:lnTo>
                    <a:pt x="1014476" y="1177798"/>
                  </a:lnTo>
                  <a:lnTo>
                    <a:pt x="1019429" y="1172845"/>
                  </a:lnTo>
                  <a:lnTo>
                    <a:pt x="1019429" y="0"/>
                  </a:ln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 rot="-10800000">
            <a:off x="2133722" y="3381096"/>
            <a:ext cx="764494" cy="883434"/>
            <a:chOff x="0" y="0"/>
            <a:chExt cx="1019325" cy="117791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19302" cy="1177925"/>
            </a:xfrm>
            <a:custGeom>
              <a:avLst/>
              <a:gdLst/>
              <a:ahLst/>
              <a:cxnLst/>
              <a:rect l="l" t="t" r="r" b="b"/>
              <a:pathLst>
                <a:path w="1019302" h="1177925">
                  <a:moveTo>
                    <a:pt x="0" y="0"/>
                  </a:moveTo>
                  <a:lnTo>
                    <a:pt x="0" y="1177925"/>
                  </a:lnTo>
                  <a:lnTo>
                    <a:pt x="1019302" y="591439"/>
                  </a:lnTo>
                  <a:lnTo>
                    <a:pt x="1019302" y="586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7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 rot="-10800000">
            <a:off x="2898206" y="730966"/>
            <a:ext cx="760790" cy="883434"/>
            <a:chOff x="0" y="0"/>
            <a:chExt cx="1014387" cy="1177912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14349" cy="1177925"/>
            </a:xfrm>
            <a:custGeom>
              <a:avLst/>
              <a:gdLst/>
              <a:ahLst/>
              <a:cxnLst/>
              <a:rect l="l" t="t" r="r" b="b"/>
              <a:pathLst>
                <a:path w="1014349" h="1177925">
                  <a:moveTo>
                    <a:pt x="1014349" y="0"/>
                  </a:moveTo>
                  <a:lnTo>
                    <a:pt x="0" y="591439"/>
                  </a:lnTo>
                  <a:lnTo>
                    <a:pt x="1014349" y="1177925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 rot="-10800000">
            <a:off x="4139530" y="-152420"/>
            <a:ext cx="760818" cy="883434"/>
            <a:chOff x="0" y="0"/>
            <a:chExt cx="1014424" cy="1177912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14349" cy="1177925"/>
            </a:xfrm>
            <a:custGeom>
              <a:avLst/>
              <a:gdLst/>
              <a:ahLst/>
              <a:cxnLst/>
              <a:rect l="l" t="t" r="r" b="b"/>
              <a:pathLst>
                <a:path w="1014349" h="1177925">
                  <a:moveTo>
                    <a:pt x="0" y="0"/>
                  </a:moveTo>
                  <a:lnTo>
                    <a:pt x="0" y="1177925"/>
                  </a:lnTo>
                  <a:lnTo>
                    <a:pt x="1014349" y="59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51"/>
          <p:cNvGrpSpPr/>
          <p:nvPr/>
        </p:nvGrpSpPr>
        <p:grpSpPr>
          <a:xfrm rot="-10800000">
            <a:off x="2133702" y="-152400"/>
            <a:ext cx="764514" cy="1766800"/>
            <a:chOff x="0" y="0"/>
            <a:chExt cx="1019352" cy="2355733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019429" cy="2355723"/>
            </a:xfrm>
            <a:custGeom>
              <a:avLst/>
              <a:gdLst/>
              <a:ahLst/>
              <a:cxnLst/>
              <a:rect l="l" t="t" r="r" b="b"/>
              <a:pathLst>
                <a:path w="1019429" h="2355723">
                  <a:moveTo>
                    <a:pt x="0" y="0"/>
                  </a:moveTo>
                  <a:lnTo>
                    <a:pt x="0" y="1177925"/>
                  </a:lnTo>
                  <a:lnTo>
                    <a:pt x="0" y="2355723"/>
                  </a:lnTo>
                  <a:lnTo>
                    <a:pt x="1014476" y="1769237"/>
                  </a:lnTo>
                  <a:lnTo>
                    <a:pt x="1019429" y="1769237"/>
                  </a:lnTo>
                  <a:lnTo>
                    <a:pt x="1019429" y="59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3" name="Group 53"/>
          <p:cNvGrpSpPr/>
          <p:nvPr/>
        </p:nvGrpSpPr>
        <p:grpSpPr>
          <a:xfrm rot="-10800000">
            <a:off x="2133702" y="1170832"/>
            <a:ext cx="764514" cy="883386"/>
            <a:chOff x="0" y="0"/>
            <a:chExt cx="1019352" cy="117784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19302" cy="1177798"/>
            </a:xfrm>
            <a:custGeom>
              <a:avLst/>
              <a:gdLst/>
              <a:ahLst/>
              <a:cxnLst/>
              <a:rect l="l" t="t" r="r" b="b"/>
              <a:pathLst>
                <a:path w="1019302" h="1177798">
                  <a:moveTo>
                    <a:pt x="1019302" y="0"/>
                  </a:moveTo>
                  <a:lnTo>
                    <a:pt x="0" y="586486"/>
                  </a:lnTo>
                  <a:lnTo>
                    <a:pt x="1019302" y="1177798"/>
                  </a:lnTo>
                  <a:lnTo>
                    <a:pt x="1019302" y="0"/>
                  </a:ln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" name="Group 55"/>
          <p:cNvGrpSpPr/>
          <p:nvPr/>
        </p:nvGrpSpPr>
        <p:grpSpPr>
          <a:xfrm rot="-10800000">
            <a:off x="1372890" y="287406"/>
            <a:ext cx="764494" cy="1766812"/>
            <a:chOff x="0" y="0"/>
            <a:chExt cx="1019325" cy="235574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019302" cy="2355850"/>
            </a:xfrm>
            <a:custGeom>
              <a:avLst/>
              <a:gdLst/>
              <a:ahLst/>
              <a:cxnLst/>
              <a:rect l="l" t="t" r="r" b="b"/>
              <a:pathLst>
                <a:path w="1019302" h="2355850">
                  <a:moveTo>
                    <a:pt x="4953" y="0"/>
                  </a:moveTo>
                  <a:lnTo>
                    <a:pt x="0" y="1177925"/>
                  </a:lnTo>
                  <a:lnTo>
                    <a:pt x="4953" y="1177925"/>
                  </a:lnTo>
                  <a:lnTo>
                    <a:pt x="4953" y="2355850"/>
                  </a:lnTo>
                  <a:lnTo>
                    <a:pt x="1019302" y="1764411"/>
                  </a:lnTo>
                  <a:lnTo>
                    <a:pt x="1019302" y="586486"/>
                  </a:lnTo>
                  <a:lnTo>
                    <a:pt x="4953" y="0"/>
                  </a:lnTo>
                  <a:close/>
                </a:path>
              </a:pathLst>
            </a:custGeom>
            <a:solidFill>
              <a:srgbClr val="78001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57"/>
          <p:cNvGrpSpPr/>
          <p:nvPr/>
        </p:nvGrpSpPr>
        <p:grpSpPr>
          <a:xfrm rot="-10800000">
            <a:off x="1372930" y="1614342"/>
            <a:ext cx="1525286" cy="1326984"/>
            <a:chOff x="0" y="0"/>
            <a:chExt cx="2033715" cy="176931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033651" cy="1769364"/>
            </a:xfrm>
            <a:custGeom>
              <a:avLst/>
              <a:gdLst/>
              <a:ahLst/>
              <a:cxnLst/>
              <a:rect l="l" t="t" r="r" b="b"/>
              <a:pathLst>
                <a:path w="2033651" h="1769364">
                  <a:moveTo>
                    <a:pt x="1019302" y="0"/>
                  </a:moveTo>
                  <a:lnTo>
                    <a:pt x="0" y="591439"/>
                  </a:lnTo>
                  <a:lnTo>
                    <a:pt x="0" y="1769364"/>
                  </a:lnTo>
                  <a:lnTo>
                    <a:pt x="1019302" y="1182878"/>
                  </a:lnTo>
                  <a:lnTo>
                    <a:pt x="2033651" y="591439"/>
                  </a:lnTo>
                  <a:lnTo>
                    <a:pt x="1019302" y="0"/>
                  </a:lnTo>
                  <a:close/>
                </a:path>
              </a:pathLst>
            </a:custGeom>
            <a:solidFill>
              <a:srgbClr val="FFA7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7523480" y="8513678"/>
            <a:ext cx="764494" cy="1326984"/>
            <a:chOff x="0" y="0"/>
            <a:chExt cx="1019325" cy="1769312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019302" cy="1769364"/>
            </a:xfrm>
            <a:custGeom>
              <a:avLst/>
              <a:gdLst/>
              <a:ahLst/>
              <a:cxnLst/>
              <a:rect l="l" t="t" r="r" b="b"/>
              <a:pathLst>
                <a:path w="1019302" h="1769364">
                  <a:moveTo>
                    <a:pt x="1019302" y="0"/>
                  </a:moveTo>
                  <a:lnTo>
                    <a:pt x="0" y="591439"/>
                  </a:lnTo>
                  <a:lnTo>
                    <a:pt x="0" y="1769364"/>
                  </a:lnTo>
                  <a:lnTo>
                    <a:pt x="4953" y="1769364"/>
                  </a:lnTo>
                  <a:lnTo>
                    <a:pt x="1019302" y="1177925"/>
                  </a:lnTo>
                  <a:lnTo>
                    <a:pt x="1019302" y="0"/>
                  </a:lnTo>
                  <a:close/>
                </a:path>
              </a:pathLst>
            </a:custGeom>
            <a:solidFill>
              <a:srgbClr val="0187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17527180" y="9397064"/>
            <a:ext cx="760818" cy="883434"/>
            <a:chOff x="0" y="0"/>
            <a:chExt cx="1014424" cy="1177912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1014349" cy="1177925"/>
            </a:xfrm>
            <a:custGeom>
              <a:avLst/>
              <a:gdLst/>
              <a:ahLst/>
              <a:cxnLst/>
              <a:rect l="l" t="t" r="r" b="b"/>
              <a:pathLst>
                <a:path w="1014349" h="1177925">
                  <a:moveTo>
                    <a:pt x="1014349" y="0"/>
                  </a:moveTo>
                  <a:lnTo>
                    <a:pt x="0" y="591439"/>
                  </a:lnTo>
                  <a:lnTo>
                    <a:pt x="1014349" y="1177925"/>
                  </a:lnTo>
                  <a:lnTo>
                    <a:pt x="1014349" y="0"/>
                  </a:ln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7304948" y="6337704"/>
            <a:ext cx="222266" cy="254670"/>
            <a:chOff x="0" y="0"/>
            <a:chExt cx="296355" cy="33956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296418" cy="339598"/>
            </a:xfrm>
            <a:custGeom>
              <a:avLst/>
              <a:gdLst/>
              <a:ahLst/>
              <a:cxnLst/>
              <a:rect l="l" t="t" r="r" b="b"/>
              <a:pathLst>
                <a:path w="296418" h="339598">
                  <a:moveTo>
                    <a:pt x="296418" y="0"/>
                  </a:moveTo>
                  <a:lnTo>
                    <a:pt x="0" y="170434"/>
                  </a:lnTo>
                  <a:lnTo>
                    <a:pt x="296418" y="339598"/>
                  </a:lnTo>
                  <a:lnTo>
                    <a:pt x="296418" y="0"/>
                  </a:lnTo>
                  <a:close/>
                </a:path>
              </a:pathLst>
            </a:custGeom>
            <a:solidFill>
              <a:srgbClr val="01879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6001862" y="9397064"/>
            <a:ext cx="1521608" cy="883434"/>
            <a:chOff x="0" y="0"/>
            <a:chExt cx="2028811" cy="1177912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2028825" cy="1177925"/>
            </a:xfrm>
            <a:custGeom>
              <a:avLst/>
              <a:gdLst/>
              <a:ahLst/>
              <a:cxnLst/>
              <a:rect l="l" t="t" r="r" b="b"/>
              <a:pathLst>
                <a:path w="2028825" h="1177925">
                  <a:moveTo>
                    <a:pt x="1014476" y="0"/>
                  </a:moveTo>
                  <a:lnTo>
                    <a:pt x="0" y="591439"/>
                  </a:lnTo>
                  <a:lnTo>
                    <a:pt x="1014476" y="1177925"/>
                  </a:lnTo>
                  <a:lnTo>
                    <a:pt x="2028825" y="591439"/>
                  </a:lnTo>
                  <a:lnTo>
                    <a:pt x="1014476" y="0"/>
                  </a:lnTo>
                  <a:close/>
                </a:path>
              </a:pathLst>
            </a:custGeom>
            <a:solidFill>
              <a:srgbClr val="FFA7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6762672" y="8513678"/>
            <a:ext cx="760818" cy="1326984"/>
            <a:chOff x="0" y="0"/>
            <a:chExt cx="1014424" cy="1769312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014349" cy="1769364"/>
            </a:xfrm>
            <a:custGeom>
              <a:avLst/>
              <a:gdLst/>
              <a:ahLst/>
              <a:cxnLst/>
              <a:rect l="l" t="t" r="r" b="b"/>
              <a:pathLst>
                <a:path w="1014349" h="1769364">
                  <a:moveTo>
                    <a:pt x="0" y="0"/>
                  </a:moveTo>
                  <a:lnTo>
                    <a:pt x="0" y="1177925"/>
                  </a:lnTo>
                  <a:lnTo>
                    <a:pt x="1014349" y="1769364"/>
                  </a:lnTo>
                  <a:lnTo>
                    <a:pt x="1014349" y="59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C2E3A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17523480" y="8073860"/>
            <a:ext cx="764494" cy="883406"/>
            <a:chOff x="0" y="0"/>
            <a:chExt cx="1019325" cy="1177875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019302" cy="1177925"/>
            </a:xfrm>
            <a:custGeom>
              <a:avLst/>
              <a:gdLst/>
              <a:ahLst/>
              <a:cxnLst/>
              <a:rect l="l" t="t" r="r" b="b"/>
              <a:pathLst>
                <a:path w="1019302" h="1177925">
                  <a:moveTo>
                    <a:pt x="0" y="0"/>
                  </a:moveTo>
                  <a:lnTo>
                    <a:pt x="0" y="1177925"/>
                  </a:lnTo>
                  <a:lnTo>
                    <a:pt x="1019302" y="586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5644964" y="6982140"/>
            <a:ext cx="356896" cy="413014"/>
            <a:chOff x="0" y="0"/>
            <a:chExt cx="475861" cy="55068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475869" cy="550672"/>
            </a:xfrm>
            <a:custGeom>
              <a:avLst/>
              <a:gdLst/>
              <a:ahLst/>
              <a:cxnLst/>
              <a:rect l="l" t="t" r="r" b="b"/>
              <a:pathLst>
                <a:path w="475869" h="550672">
                  <a:moveTo>
                    <a:pt x="0" y="0"/>
                  </a:moveTo>
                  <a:lnTo>
                    <a:pt x="0" y="550672"/>
                  </a:lnTo>
                  <a:lnTo>
                    <a:pt x="475869" y="277749"/>
                  </a:lnTo>
                  <a:lnTo>
                    <a:pt x="4953" y="0"/>
                  </a:ln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4518896" y="9397064"/>
            <a:ext cx="760818" cy="883434"/>
            <a:chOff x="0" y="0"/>
            <a:chExt cx="1014424" cy="117791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014349" cy="1177925"/>
            </a:xfrm>
            <a:custGeom>
              <a:avLst/>
              <a:gdLst/>
              <a:ahLst/>
              <a:cxnLst/>
              <a:rect l="l" t="t" r="r" b="b"/>
              <a:pathLst>
                <a:path w="1014349" h="1177925">
                  <a:moveTo>
                    <a:pt x="0" y="0"/>
                  </a:moveTo>
                  <a:lnTo>
                    <a:pt x="0" y="1177925"/>
                  </a:lnTo>
                  <a:lnTo>
                    <a:pt x="1014349" y="591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340B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" name="Freeform 75"/>
          <p:cNvSpPr/>
          <p:nvPr/>
        </p:nvSpPr>
        <p:spPr>
          <a:xfrm>
            <a:off x="6961765" y="469590"/>
            <a:ext cx="4425830" cy="4526672"/>
          </a:xfrm>
          <a:custGeom>
            <a:avLst/>
            <a:gdLst/>
            <a:ahLst/>
            <a:cxnLst/>
            <a:rect l="l" t="t" r="r" b="b"/>
            <a:pathLst>
              <a:path w="4425830" h="4526672">
                <a:moveTo>
                  <a:pt x="0" y="0"/>
                </a:moveTo>
                <a:lnTo>
                  <a:pt x="4425830" y="0"/>
                </a:lnTo>
                <a:lnTo>
                  <a:pt x="4425830" y="4526672"/>
                </a:lnTo>
                <a:lnTo>
                  <a:pt x="0" y="452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6" name="TextBox 76"/>
          <p:cNvSpPr txBox="1"/>
          <p:nvPr/>
        </p:nvSpPr>
        <p:spPr>
          <a:xfrm>
            <a:off x="5973905" y="7410663"/>
            <a:ext cx="640155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C2E3A"/>
                </a:solidFill>
                <a:latin typeface="Arvo"/>
                <a:ea typeface="Arvo"/>
                <a:cs typeface="Arvo"/>
                <a:sym typeface="Arvo"/>
              </a:rPr>
              <a:t>What is the Next Pandemic?</a:t>
            </a:r>
          </a:p>
          <a:p>
            <a:pPr algn="ctr">
              <a:lnSpc>
                <a:spcPts val="4320"/>
              </a:lnSpc>
            </a:pPr>
            <a:endParaRPr lang="en-US" sz="3600">
              <a:solidFill>
                <a:srgbClr val="0C2E3A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11793643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400257"/>
            <a:ext cx="11843732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Machine Learning Approaches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1568" y="2463230"/>
            <a:ext cx="161203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u="sng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NLP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4815" y="3720530"/>
            <a:ext cx="14289338" cy="4203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Spaced K-</a:t>
            </a:r>
            <a:r>
              <a:rPr lang="en-US" sz="4001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mers</a:t>
            </a:r>
            <a:endParaRPr lang="en-US" sz="4001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MFV (</a:t>
            </a:r>
            <a:r>
              <a:rPr lang="en-US" sz="4001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Minimzer</a:t>
            </a:r>
            <a:r>
              <a:rPr lang="en-US" sz="4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Feature Vector)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Position Weight Matrix (PWM2Vec)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Position Specific Weight Matrix (PSWM2Vec)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Virus2Vec</a:t>
            </a:r>
          </a:p>
          <a:p>
            <a:pPr algn="l">
              <a:lnSpc>
                <a:spcPts val="5602"/>
              </a:lnSpc>
            </a:pPr>
            <a:endParaRPr lang="en-US" sz="4001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0" y="7632569"/>
            <a:ext cx="569791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u="sng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Biological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29966" y="1767092"/>
            <a:ext cx="10299651" cy="4390226"/>
          </a:xfrm>
          <a:custGeom>
            <a:avLst/>
            <a:gdLst/>
            <a:ahLst/>
            <a:cxnLst/>
            <a:rect l="l" t="t" r="r" b="b"/>
            <a:pathLst>
              <a:path w="10299651" h="4390226">
                <a:moveTo>
                  <a:pt x="0" y="0"/>
                </a:moveTo>
                <a:lnTo>
                  <a:pt x="10299651" y="0"/>
                </a:lnTo>
                <a:lnTo>
                  <a:pt x="10299651" y="4390226"/>
                </a:lnTo>
                <a:lnTo>
                  <a:pt x="0" y="4390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400257"/>
            <a:ext cx="8786274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K-</a:t>
            </a:r>
            <a:r>
              <a:rPr lang="en-US" sz="9001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mer</a:t>
            </a: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and Minimizers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7115" y="4661350"/>
            <a:ext cx="160935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u="sng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K-mer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4815" y="5785300"/>
            <a:ext cx="14289338" cy="208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 continuous substring of length k from a sequence.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Extracted by sliding a window of size k.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7115" y="7036574"/>
            <a:ext cx="233861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u="sng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Minimzer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815" y="8160524"/>
            <a:ext cx="14289338" cy="27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smallest lexicographical m-mer (alphabetical order) found in both the forward and reverse k-mer where (m&lt;k).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6106239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7283" y="400257"/>
            <a:ext cx="5929046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Spaced K-</a:t>
            </a:r>
            <a:r>
              <a:rPr lang="en-US" sz="9001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mers</a:t>
            </a:r>
            <a:endParaRPr lang="en-US" sz="9001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26170" y="6134454"/>
            <a:ext cx="3541030" cy="81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❌ Problems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6400" y="7217129"/>
            <a:ext cx="14289338" cy="13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High Dimensionality &amp; Redundancy.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520380"/>
            <a:ext cx="14289338" cy="27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Break it into overlapping k-mers.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Count how often each unique kmer appears in the sequence.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49198" y="8942012"/>
            <a:ext cx="7775801" cy="106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Output: Count of all possible k-</a:t>
            </a:r>
            <a:r>
              <a:rPr lang="en-US" sz="3000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mers</a:t>
            </a: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Vector Size: |Σ| × k (amino acid alphabet × k-</a:t>
            </a:r>
            <a:r>
              <a:rPr lang="en-US" sz="3000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mer</a:t>
            </a: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length).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1966608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520380"/>
            <a:ext cx="14289338" cy="27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Break it into overlapping k-mers,  then compute the minimizer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Count how often each unique minimizer appears in the sequence.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7283" y="400257"/>
            <a:ext cx="5929046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MFV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2746" y="6134454"/>
            <a:ext cx="5157453" cy="81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✅ Enhancement: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5925" y="7204881"/>
            <a:ext cx="14289338" cy="1384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Dimensionality Reduction.</a:t>
            </a:r>
          </a:p>
          <a:p>
            <a:pPr algn="l">
              <a:lnSpc>
                <a:spcPts val="5602"/>
              </a:lnSpc>
            </a:pPr>
            <a:endParaRPr lang="en-US" sz="4001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45925" y="8942012"/>
            <a:ext cx="8155275" cy="106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Output: Count of all possible minimizers.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Vector Size: |Σ| × m (amino acid alphabet × minimizer length).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3932171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520380"/>
            <a:ext cx="14289338" cy="279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Break it into overlapping k-mers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Position Frequency Matrix (PFM): Count the frequency of each AA at each position in the kmer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7283" y="400257"/>
            <a:ext cx="5929046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PWM2Vec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7283" y="8942012"/>
            <a:ext cx="10821717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Output: A feature vector with one score per k-mer.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Vector Size: Number of k-</a:t>
            </a:r>
            <a:r>
              <a:rPr lang="en-US" sz="3000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mers</a:t>
            </a: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in the sequence (e.g., 3490 for length 3498, k=9).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6170" y="6134454"/>
            <a:ext cx="3464830" cy="81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❌ Problems 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6400" y="7169196"/>
            <a:ext cx="14289338" cy="208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High Dimensionality &amp; Redundancy.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Alignment Requirement.</a:t>
            </a:r>
          </a:p>
          <a:p>
            <a:pPr algn="l">
              <a:lnSpc>
                <a:spcPts val="5602"/>
              </a:lnSpc>
            </a:pPr>
            <a:endParaRPr lang="en-US" sz="4001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438007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520380"/>
            <a:ext cx="14289338" cy="4203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Break it into overlapping k-mers,  then compute the minimizer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Position Frequency Matrix (PFM): Count the frequency of each AA at each position in the minimizer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Position Probability Matrix (PPM): Normalize (PFM) + Laplace smoothing to avoid zeros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7283" y="400257"/>
            <a:ext cx="5929046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PSWM2Vec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6400" y="8942012"/>
            <a:ext cx="8393400" cy="106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Output: A flattened version of the PPM (fixed-size vector).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Vector Size: |Σ| × m (amino acid alphabet × minimizer length).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2746" y="6134454"/>
            <a:ext cx="4547853" cy="81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✅ Enhancement: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36400" y="7061554"/>
            <a:ext cx="14289338" cy="208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Dimensionality Reduction.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 Alignment Requirement.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4185288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520380"/>
            <a:ext cx="14289338" cy="490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Break it into overlapping k-mers,  then compute the minimizer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Position Frequency Matrix (PFM): Count the frequency of each AA at each position in the minimizer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Position Probability Matrix (PPM): Normalize (PFM) + Laplace smoothing to avoid zeros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Position Weight Matrix (PWM): Compute the log-likelihood of each AA at each position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9509399" y="6341322"/>
            <a:ext cx="8654910" cy="3969280"/>
          </a:xfrm>
          <a:custGeom>
            <a:avLst/>
            <a:gdLst/>
            <a:ahLst/>
            <a:cxnLst/>
            <a:rect l="l" t="t" r="r" b="b"/>
            <a:pathLst>
              <a:path w="8654910" h="3969280">
                <a:moveTo>
                  <a:pt x="0" y="0"/>
                </a:moveTo>
                <a:lnTo>
                  <a:pt x="8654910" y="0"/>
                </a:lnTo>
                <a:lnTo>
                  <a:pt x="8654910" y="3969280"/>
                </a:lnTo>
                <a:lnTo>
                  <a:pt x="0" y="3969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44337" y="7406631"/>
            <a:ext cx="3083291" cy="1553505"/>
          </a:xfrm>
          <a:custGeom>
            <a:avLst/>
            <a:gdLst/>
            <a:ahLst/>
            <a:cxnLst/>
            <a:rect l="l" t="t" r="r" b="b"/>
            <a:pathLst>
              <a:path w="3083291" h="1553505">
                <a:moveTo>
                  <a:pt x="0" y="0"/>
                </a:moveTo>
                <a:lnTo>
                  <a:pt x="3083292" y="0"/>
                </a:lnTo>
                <a:lnTo>
                  <a:pt x="3083292" y="1553505"/>
                </a:lnTo>
                <a:lnTo>
                  <a:pt x="0" y="1553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19162" y="7428884"/>
            <a:ext cx="4025175" cy="1598732"/>
          </a:xfrm>
          <a:custGeom>
            <a:avLst/>
            <a:gdLst/>
            <a:ahLst/>
            <a:cxnLst/>
            <a:rect l="l" t="t" r="r" b="b"/>
            <a:pathLst>
              <a:path w="4025175" h="1598732">
                <a:moveTo>
                  <a:pt x="0" y="0"/>
                </a:moveTo>
                <a:lnTo>
                  <a:pt x="4025175" y="0"/>
                </a:lnTo>
                <a:lnTo>
                  <a:pt x="4025175" y="1598731"/>
                </a:lnTo>
                <a:lnTo>
                  <a:pt x="0" y="15987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27283" y="400257"/>
            <a:ext cx="5929046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Virus2Vec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8263" y="8942012"/>
            <a:ext cx="8355337" cy="1066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Output: A feature vector with one score per minimizer.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Vector Size:  |Σ| × m (amino acid alphabet × minimizer length).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50090" y="2277492"/>
            <a:ext cx="7636452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520380"/>
            <a:ext cx="14289338" cy="7023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APAAC: Amino Acid composition correlation based on hydrophobicity and hydrophilicity.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DDE: Deviation of dipeptide frequencies from the expected mean under amino acid independence.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CTriad: Group amino acids by similarity and encode overlapping triplets.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Geary Autocorrelation: Variation of amino acid properties across sequence positions.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CTDD: Encodes how amino acids with similar physicochemical properties are distributed along the sequence.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7283" y="400257"/>
            <a:ext cx="8916717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Biological Features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3480132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487758" y="4979328"/>
            <a:ext cx="9636970" cy="4950993"/>
          </a:xfrm>
          <a:custGeom>
            <a:avLst/>
            <a:gdLst/>
            <a:ahLst/>
            <a:cxnLst/>
            <a:rect l="l" t="t" r="r" b="b"/>
            <a:pathLst>
              <a:path w="9636970" h="4950993">
                <a:moveTo>
                  <a:pt x="0" y="0"/>
                </a:moveTo>
                <a:lnTo>
                  <a:pt x="9636969" y="0"/>
                </a:lnTo>
                <a:lnTo>
                  <a:pt x="9636969" y="4950993"/>
                </a:lnTo>
                <a:lnTo>
                  <a:pt x="0" y="4950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19354" y="473285"/>
            <a:ext cx="4333341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664062" y="6274624"/>
            <a:ext cx="7065522" cy="323338"/>
            <a:chOff x="0" y="0"/>
            <a:chExt cx="795963" cy="364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5963" cy="36426"/>
            </a:xfrm>
            <a:custGeom>
              <a:avLst/>
              <a:gdLst/>
              <a:ahLst/>
              <a:cxnLst/>
              <a:rect l="l" t="t" r="r" b="b"/>
              <a:pathLst>
                <a:path w="795963" h="36426">
                  <a:moveTo>
                    <a:pt x="0" y="0"/>
                  </a:moveTo>
                  <a:lnTo>
                    <a:pt x="795963" y="0"/>
                  </a:lnTo>
                  <a:lnTo>
                    <a:pt x="795963" y="36426"/>
                  </a:lnTo>
                  <a:lnTo>
                    <a:pt x="0" y="36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A6A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95963" cy="74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64062" y="6919378"/>
            <a:ext cx="7065522" cy="323338"/>
            <a:chOff x="0" y="0"/>
            <a:chExt cx="795963" cy="364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95963" cy="36426"/>
            </a:xfrm>
            <a:custGeom>
              <a:avLst/>
              <a:gdLst/>
              <a:ahLst/>
              <a:cxnLst/>
              <a:rect l="l" t="t" r="r" b="b"/>
              <a:pathLst>
                <a:path w="795963" h="36426">
                  <a:moveTo>
                    <a:pt x="0" y="0"/>
                  </a:moveTo>
                  <a:lnTo>
                    <a:pt x="795963" y="0"/>
                  </a:lnTo>
                  <a:lnTo>
                    <a:pt x="795963" y="36426"/>
                  </a:lnTo>
                  <a:lnTo>
                    <a:pt x="0" y="364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A6A6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95963" cy="745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9354" y="7378624"/>
            <a:ext cx="7765463" cy="208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Random Forest (n_estimators=100)</a:t>
            </a:r>
          </a:p>
          <a:p>
            <a:pPr marL="863991" lvl="1" indent="-431996" algn="l">
              <a:lnSpc>
                <a:spcPts val="5602"/>
              </a:lnSpc>
              <a:buFont typeface="Arial"/>
              <a:buChar char="•"/>
            </a:pPr>
            <a:r>
              <a:rPr lang="en-US" sz="4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SVM (kernel = rbf, C= 1)</a:t>
            </a:r>
          </a:p>
          <a:p>
            <a:pPr algn="l">
              <a:lnSpc>
                <a:spcPts val="5602"/>
              </a:lnSpc>
            </a:pPr>
            <a:endParaRPr lang="en-US" sz="4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19354" y="2690801"/>
            <a:ext cx="16711371" cy="350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Training dataset: 80,000 viruses from NCBI GenBank and GISAID, collected before 2023, with an 80:20 split for training and validation.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Test datasets: spanning 2023–2025, included 3,500 viruses from GISAID and NCBI, covering diverse viral families. 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8196" y="6134454"/>
            <a:ext cx="3895204" cy="80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Best Classifiers 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5858">
            <a:off x="5928135" y="4183351"/>
            <a:ext cx="12388482" cy="0"/>
          </a:xfrm>
          <a:prstGeom prst="line">
            <a:avLst/>
          </a:prstGeom>
          <a:ln w="952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98400" y="5867450"/>
            <a:ext cx="4089586" cy="4419552"/>
          </a:xfrm>
          <a:custGeom>
            <a:avLst/>
            <a:gdLst/>
            <a:ahLst/>
            <a:cxnLst/>
            <a:rect l="l" t="t" r="r" b="b"/>
            <a:pathLst>
              <a:path w="4089586" h="4419552">
                <a:moveTo>
                  <a:pt x="0" y="0"/>
                </a:moveTo>
                <a:lnTo>
                  <a:pt x="4089586" y="0"/>
                </a:lnTo>
                <a:lnTo>
                  <a:pt x="4089586" y="4419552"/>
                </a:lnTo>
                <a:lnTo>
                  <a:pt x="0" y="441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52400" y="-152400"/>
            <a:ext cx="4572206" cy="5791074"/>
          </a:xfrm>
          <a:custGeom>
            <a:avLst/>
            <a:gdLst/>
            <a:ahLst/>
            <a:cxnLst/>
            <a:rect l="l" t="t" r="r" b="b"/>
            <a:pathLst>
              <a:path w="4572206" h="5791074">
                <a:moveTo>
                  <a:pt x="0" y="0"/>
                </a:moveTo>
                <a:lnTo>
                  <a:pt x="4572206" y="0"/>
                </a:lnTo>
                <a:lnTo>
                  <a:pt x="4572206" y="5791074"/>
                </a:lnTo>
                <a:lnTo>
                  <a:pt x="0" y="579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50599" y="4426121"/>
            <a:ext cx="14508176" cy="317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92"/>
              </a:lnSpc>
            </a:pPr>
            <a:r>
              <a:rPr lang="en-US" sz="127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 Host Adaptability Predictor (DL)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50599" y="1429788"/>
            <a:ext cx="3133200" cy="2829763"/>
            <a:chOff x="0" y="0"/>
            <a:chExt cx="4177600" cy="37730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77600" cy="3773017"/>
            </a:xfrm>
            <a:custGeom>
              <a:avLst/>
              <a:gdLst/>
              <a:ahLst/>
              <a:cxnLst/>
              <a:rect l="l" t="t" r="r" b="b"/>
              <a:pathLst>
                <a:path w="4177600" h="3773017">
                  <a:moveTo>
                    <a:pt x="0" y="0"/>
                  </a:moveTo>
                  <a:lnTo>
                    <a:pt x="4177600" y="0"/>
                  </a:lnTo>
                  <a:lnTo>
                    <a:pt x="4177600" y="3773017"/>
                  </a:lnTo>
                  <a:lnTo>
                    <a:pt x="0" y="37730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3850"/>
              <a:ext cx="4177600" cy="344916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3824"/>
                </a:lnSpc>
              </a:pPr>
              <a:r>
                <a:rPr lang="en-US" sz="14400">
                  <a:solidFill>
                    <a:srgbClr val="434343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" y="-53316"/>
            <a:ext cx="3564072" cy="2419814"/>
          </a:xfrm>
          <a:custGeom>
            <a:avLst/>
            <a:gdLst/>
            <a:ahLst/>
            <a:cxnLst/>
            <a:rect l="l" t="t" r="r" b="b"/>
            <a:pathLst>
              <a:path w="3564072" h="2419814">
                <a:moveTo>
                  <a:pt x="0" y="0"/>
                </a:moveTo>
                <a:lnTo>
                  <a:pt x="3564072" y="0"/>
                </a:lnTo>
                <a:lnTo>
                  <a:pt x="3564072" y="2419814"/>
                </a:lnTo>
                <a:lnTo>
                  <a:pt x="0" y="24198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13246" y="8749643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7" y="4320153"/>
            <a:ext cx="8097750" cy="57150"/>
          </a:xfrm>
          <a:prstGeom prst="line">
            <a:avLst/>
          </a:prstGeom>
          <a:ln w="952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42123" y="1633744"/>
            <a:ext cx="7555684" cy="3283800"/>
            <a:chOff x="0" y="0"/>
            <a:chExt cx="10074246" cy="437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74246" cy="4378400"/>
            </a:xfrm>
            <a:custGeom>
              <a:avLst/>
              <a:gdLst/>
              <a:ahLst/>
              <a:cxnLst/>
              <a:rect l="l" t="t" r="r" b="b"/>
              <a:pathLst>
                <a:path w="10074246" h="4378400">
                  <a:moveTo>
                    <a:pt x="0" y="0"/>
                  </a:moveTo>
                  <a:lnTo>
                    <a:pt x="10074246" y="0"/>
                  </a:lnTo>
                  <a:lnTo>
                    <a:pt x="10074246" y="4378400"/>
                  </a:lnTo>
                  <a:lnTo>
                    <a:pt x="0" y="4378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95275"/>
              <a:ext cx="10074246" cy="40831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12960"/>
                </a:lnSpc>
              </a:pPr>
              <a:r>
                <a:rPr lang="en-US" sz="13500">
                  <a:solidFill>
                    <a:srgbClr val="434343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ABOUT US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431520" y="6772275"/>
            <a:ext cx="9674662" cy="248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endParaRPr/>
          </a:p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 b="1" i="1" u="none" strike="noStrike">
                <a:solidFill>
                  <a:srgbClr val="000000"/>
                </a:solidFill>
                <a:latin typeface="Arvo Bold Italics"/>
                <a:ea typeface="Arvo Bold Italics"/>
                <a:cs typeface="Arvo Bold Italics"/>
                <a:sym typeface="Arvo Bold Italics"/>
              </a:rPr>
              <a:t>Virology Expert </a:t>
            </a:r>
          </a:p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i="1" u="none" strike="noStrike">
                <a:solidFill>
                  <a:srgbClr val="000000"/>
                </a:solidFill>
                <a:latin typeface="Arvo Italics"/>
                <a:ea typeface="Arvo Italics"/>
                <a:cs typeface="Arvo Italics"/>
                <a:sym typeface="Arvo Italics"/>
              </a:rPr>
              <a:t>Dr. Ebrahim Hassan (Nile University)</a:t>
            </a:r>
          </a:p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endParaRPr lang="en-US" sz="3999" i="1" u="none" strike="noStrike">
              <a:solidFill>
                <a:srgbClr val="000000"/>
              </a:solidFill>
              <a:latin typeface="Arvo Italics"/>
              <a:ea typeface="Arvo Italics"/>
              <a:cs typeface="Arvo Italics"/>
              <a:sym typeface="Arvo Itali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-10" y="5294915"/>
            <a:ext cx="8431530" cy="407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4500" b="1" i="1">
                <a:solidFill>
                  <a:srgbClr val="000000"/>
                </a:solidFill>
                <a:latin typeface="Arvo Bold Italics"/>
                <a:ea typeface="Arvo Bold Italics"/>
                <a:cs typeface="Arvo Bold Italics"/>
                <a:sym typeface="Arvo Bold Italics"/>
              </a:rPr>
              <a:t>ViroAlert Team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i="1">
                <a:solidFill>
                  <a:srgbClr val="000000"/>
                </a:solidFill>
                <a:latin typeface="Arvo Italics"/>
                <a:ea typeface="Arvo Italics"/>
                <a:cs typeface="Arvo Italics"/>
                <a:sym typeface="Arvo Italics"/>
              </a:rPr>
              <a:t>Iman Ibrahim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i="1">
                <a:solidFill>
                  <a:srgbClr val="000000"/>
                </a:solidFill>
                <a:latin typeface="Arvo Italics"/>
                <a:ea typeface="Arvo Italics"/>
                <a:cs typeface="Arvo Italics"/>
                <a:sym typeface="Arvo Italics"/>
              </a:rPr>
              <a:t>Yousef Osama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i="1">
                <a:solidFill>
                  <a:srgbClr val="000000"/>
                </a:solidFill>
                <a:latin typeface="Arvo Italics"/>
                <a:ea typeface="Arvo Italics"/>
                <a:cs typeface="Arvo Italics"/>
                <a:sym typeface="Arvo Italics"/>
              </a:rPr>
              <a:t>Nesma Abd-ElKader</a:t>
            </a:r>
          </a:p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i="1">
                <a:solidFill>
                  <a:srgbClr val="000000"/>
                </a:solidFill>
                <a:latin typeface="Arvo Italics"/>
                <a:ea typeface="Arvo Italics"/>
                <a:cs typeface="Arvo Italics"/>
                <a:sym typeface="Arvo Italics"/>
              </a:rPr>
              <a:t>Sara Gamal</a:t>
            </a:r>
          </a:p>
          <a:p>
            <a:pPr algn="ctr">
              <a:lnSpc>
                <a:spcPts val="7799"/>
              </a:lnSpc>
              <a:spcBef>
                <a:spcPct val="0"/>
              </a:spcBef>
            </a:pPr>
            <a:endParaRPr lang="en-US" sz="3999" i="1">
              <a:solidFill>
                <a:srgbClr val="000000"/>
              </a:solidFill>
              <a:latin typeface="Arvo Italics"/>
              <a:ea typeface="Arvo Italics"/>
              <a:cs typeface="Arvo Italics"/>
              <a:sym typeface="Arvo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27770" y="5143500"/>
            <a:ext cx="8431530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99"/>
              </a:lnSpc>
              <a:spcBef>
                <a:spcPct val="0"/>
              </a:spcBef>
            </a:pPr>
            <a:r>
              <a:rPr lang="en-US" sz="4499" b="1" i="1" u="none" strike="noStrike">
                <a:solidFill>
                  <a:srgbClr val="000000"/>
                </a:solidFill>
                <a:latin typeface="Arvo Bold Italics"/>
                <a:ea typeface="Arvo Bold Italics"/>
                <a:cs typeface="Arvo Bold Italics"/>
                <a:sym typeface="Arvo Bold Italics"/>
              </a:rPr>
              <a:t>Supervised By</a:t>
            </a:r>
          </a:p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r>
              <a:rPr lang="en-US" sz="3999" i="1" u="none" strike="noStrike">
                <a:solidFill>
                  <a:srgbClr val="000000"/>
                </a:solidFill>
                <a:latin typeface="Arvo Italics"/>
                <a:ea typeface="Arvo Italics"/>
                <a:cs typeface="Arvo Italics"/>
                <a:sym typeface="Arvo Italics"/>
              </a:rPr>
              <a:t>Dr. AbdElMoniem Bayoumi</a:t>
            </a:r>
          </a:p>
          <a:p>
            <a:pPr marL="0" lvl="0" indent="0" algn="ctr">
              <a:lnSpc>
                <a:spcPts val="4799"/>
              </a:lnSpc>
              <a:spcBef>
                <a:spcPct val="0"/>
              </a:spcBef>
            </a:pPr>
            <a:endParaRPr lang="en-US" sz="3999" i="1" u="none" strike="noStrike">
              <a:solidFill>
                <a:srgbClr val="000000"/>
              </a:solidFill>
              <a:latin typeface="Arvo Italics"/>
              <a:ea typeface="Arvo Italics"/>
              <a:cs typeface="Arvo Italics"/>
              <a:sym typeface="Arvo Itali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842982" y="4925381"/>
            <a:ext cx="5035671" cy="1340554"/>
            <a:chOff x="0" y="0"/>
            <a:chExt cx="1326267" cy="3530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6267" cy="353068"/>
            </a:xfrm>
            <a:custGeom>
              <a:avLst/>
              <a:gdLst/>
              <a:ahLst/>
              <a:cxnLst/>
              <a:rect l="l" t="t" r="r" b="b"/>
              <a:pathLst>
                <a:path w="1326267" h="353068">
                  <a:moveTo>
                    <a:pt x="0" y="0"/>
                  </a:moveTo>
                  <a:lnTo>
                    <a:pt x="1326267" y="0"/>
                  </a:lnTo>
                  <a:lnTo>
                    <a:pt x="1326267" y="353068"/>
                  </a:lnTo>
                  <a:lnTo>
                    <a:pt x="0" y="353068"/>
                  </a:lnTo>
                  <a:close/>
                </a:path>
              </a:pathLst>
            </a:custGeom>
            <a:solidFill>
              <a:srgbClr val="E9E6E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26267" cy="391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089498" y="4084067"/>
            <a:ext cx="4718299" cy="2972753"/>
            <a:chOff x="0" y="0"/>
            <a:chExt cx="1242680" cy="7829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2680" cy="782947"/>
            </a:xfrm>
            <a:custGeom>
              <a:avLst/>
              <a:gdLst/>
              <a:ahLst/>
              <a:cxnLst/>
              <a:rect l="l" t="t" r="r" b="b"/>
              <a:pathLst>
                <a:path w="1242680" h="782947">
                  <a:moveTo>
                    <a:pt x="0" y="0"/>
                  </a:moveTo>
                  <a:lnTo>
                    <a:pt x="1242680" y="0"/>
                  </a:lnTo>
                  <a:lnTo>
                    <a:pt x="1242680" y="782947"/>
                  </a:lnTo>
                  <a:lnTo>
                    <a:pt x="0" y="782947"/>
                  </a:lnTo>
                  <a:close/>
                </a:path>
              </a:pathLst>
            </a:custGeom>
            <a:solidFill>
              <a:srgbClr val="E9E6E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42680" cy="8210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454233" y="3333790"/>
            <a:ext cx="17379535" cy="3951910"/>
          </a:xfrm>
          <a:custGeom>
            <a:avLst/>
            <a:gdLst/>
            <a:ahLst/>
            <a:cxnLst/>
            <a:rect l="l" t="t" r="r" b="b"/>
            <a:pathLst>
              <a:path w="17379535" h="3951910">
                <a:moveTo>
                  <a:pt x="0" y="0"/>
                </a:moveTo>
                <a:lnTo>
                  <a:pt x="17379534" y="0"/>
                </a:lnTo>
                <a:lnTo>
                  <a:pt x="17379534" y="3951911"/>
                </a:lnTo>
                <a:lnTo>
                  <a:pt x="0" y="39519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325" b="-435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806462" y="796241"/>
            <a:ext cx="6283036" cy="12695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Block Diagram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10477" y="3387639"/>
            <a:ext cx="5977398" cy="3511721"/>
          </a:xfrm>
          <a:custGeom>
            <a:avLst/>
            <a:gdLst/>
            <a:ahLst/>
            <a:cxnLst/>
            <a:rect l="l" t="t" r="r" b="b"/>
            <a:pathLst>
              <a:path w="5977398" h="3511721">
                <a:moveTo>
                  <a:pt x="0" y="0"/>
                </a:moveTo>
                <a:lnTo>
                  <a:pt x="5977398" y="0"/>
                </a:lnTo>
                <a:lnTo>
                  <a:pt x="5977398" y="3511722"/>
                </a:lnTo>
                <a:lnTo>
                  <a:pt x="0" y="3511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40107" y="473285"/>
            <a:ext cx="8160942" cy="14427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Data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867187"/>
            <a:ext cx="9258300" cy="1901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886" lvl="1" indent="-539943" algn="l">
              <a:lnSpc>
                <a:spcPts val="785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Removing duplicate sequences</a:t>
            </a:r>
          </a:p>
          <a:p>
            <a:pPr marL="1079886" lvl="1" indent="-539943">
              <a:lnSpc>
                <a:spcPts val="785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Removing highly similar sequences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BC70E-10E9-9C69-24A0-A3BB448CE9CB}"/>
              </a:ext>
            </a:extLst>
          </p:cNvPr>
          <p:cNvSpPr txBox="1"/>
          <p:nvPr/>
        </p:nvSpPr>
        <p:spPr>
          <a:xfrm>
            <a:off x="1000125" y="5143499"/>
            <a:ext cx="8458200" cy="239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886" lvl="1" indent="-539943" algn="l">
              <a:lnSpc>
                <a:spcPts val="785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sym typeface="Barlow Condensed"/>
              </a:rPr>
              <a:t>Removing incomplete sequences</a:t>
            </a:r>
          </a:p>
          <a:p>
            <a:pPr marL="1079886" lvl="1" indent="-539943" algn="l">
              <a:lnSpc>
                <a:spcPts val="785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sym typeface="Barlow Condensed"/>
              </a:rPr>
              <a:t>Removing ambiguous sequences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09091" y="6134339"/>
            <a:ext cx="14289338" cy="80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886" lvl="1" indent="-539943" algn="l">
              <a:lnSpc>
                <a:spcPts val="700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Two-layer encoder : To enhance the embeddings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73285"/>
            <a:ext cx="15567724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 Embedding : Custom Embeddings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EE2521-E58E-BDEC-00FB-4043F9937297}"/>
              </a:ext>
            </a:extLst>
          </p:cNvPr>
          <p:cNvSpPr txBox="1"/>
          <p:nvPr/>
        </p:nvSpPr>
        <p:spPr>
          <a:xfrm>
            <a:off x="2575974" y="3636465"/>
            <a:ext cx="12420600" cy="113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sym typeface="Barlow Condensed"/>
              </a:rPr>
              <a:t>Tokenized sequences using adaptive sliding window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40453-8327-DFDE-0404-D72F20508776}"/>
              </a:ext>
            </a:extLst>
          </p:cNvPr>
          <p:cNvSpPr txBox="1"/>
          <p:nvPr/>
        </p:nvSpPr>
        <p:spPr>
          <a:xfrm>
            <a:off x="2610060" y="4799818"/>
            <a:ext cx="13487400" cy="113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sym typeface="Barlow Condensed"/>
              </a:rPr>
              <a:t>Word2Vec</a:t>
            </a:r>
            <a:r>
              <a:rPr lang="en-US" sz="18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-US" sz="5001" dirty="0">
                <a:solidFill>
                  <a:srgbClr val="000000"/>
                </a:solidFill>
                <a:latin typeface="Barlow Condensed"/>
                <a:sym typeface="Barlow Condensed"/>
              </a:rPr>
              <a:t>vs </a:t>
            </a:r>
            <a:r>
              <a:rPr lang="en-US" sz="5001" dirty="0" err="1">
                <a:solidFill>
                  <a:srgbClr val="000000"/>
                </a:solidFill>
                <a:latin typeface="Barlow Condensed"/>
                <a:sym typeface="Barlow Condensed"/>
              </a:rPr>
              <a:t>FastText</a:t>
            </a:r>
            <a:r>
              <a:rPr lang="en-US" sz="5001" dirty="0">
                <a:solidFill>
                  <a:srgbClr val="000000"/>
                </a:solidFill>
                <a:latin typeface="Barlow Condensed"/>
                <a:sym typeface="Barlow Condensed"/>
              </a:rPr>
              <a:t> with CBOW : For initial embeddings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090" y="473285"/>
            <a:ext cx="10067036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 Embedding : ESM-b1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610415"/>
            <a:ext cx="16472599" cy="353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Transformer-Based protein language model</a:t>
            </a: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# Parameters  &gt; 400 Million</a:t>
            </a:r>
          </a:p>
          <a:p>
            <a:pPr marL="1079501" lvl="1" indent="-539750" algn="l">
              <a:lnSpc>
                <a:spcPts val="7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Fine-tuning was infeasible due to its high computational requirements and memory demands.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600976" y="888972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473285"/>
            <a:ext cx="16078730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Attention Based Multi-Instance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76244" y="2733528"/>
            <a:ext cx="17316171" cy="1699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This stage has 2 steps to get one final embedding vector for each virus based on the attention mechanism: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ABB03-AB6D-5020-6EF6-57A1E423B7DB}"/>
              </a:ext>
            </a:extLst>
          </p:cNvPr>
          <p:cNvSpPr txBox="1"/>
          <p:nvPr/>
        </p:nvSpPr>
        <p:spPr>
          <a:xfrm>
            <a:off x="1016410" y="4694644"/>
            <a:ext cx="17259021" cy="2164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79499" lvl="1" indent="-539749" algn="l">
              <a:lnSpc>
                <a:spcPts val="6999"/>
              </a:lnSpc>
              <a:buAutoNum type="arabicPeriod"/>
            </a:pPr>
            <a:r>
              <a:rPr lang="en-US" sz="4999" dirty="0">
                <a:solidFill>
                  <a:srgbClr val="000000"/>
                </a:solidFill>
                <a:latin typeface="Barlow Condensed"/>
                <a:sym typeface="Barlow Condensed"/>
              </a:rPr>
              <a:t>Instance level : combine the sequence tokens’ embedding into one vector.  </a:t>
            </a:r>
          </a:p>
          <a:p>
            <a:pPr marL="1079499" lvl="1" indent="-539749" algn="l">
              <a:lnSpc>
                <a:spcPts val="6999"/>
              </a:lnSpc>
              <a:buAutoNum type="arabicPeriod"/>
            </a:pPr>
            <a:r>
              <a:rPr lang="en-US" sz="4999" dirty="0">
                <a:solidFill>
                  <a:srgbClr val="000000"/>
                </a:solidFill>
                <a:latin typeface="Barlow Condensed"/>
                <a:sym typeface="Barlow Condensed"/>
              </a:rPr>
              <a:t>Bag level : combine the virus sequences’ embedding into one vector.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9D5BD-BB47-1127-9273-BA7BA010DF64}"/>
                  </a:ext>
                </a:extLst>
              </p:cNvPr>
              <p:cNvSpPr txBox="1"/>
              <p:nvPr/>
            </p:nvSpPr>
            <p:spPr>
              <a:xfrm>
                <a:off x="304800" y="7277100"/>
                <a:ext cx="10642190" cy="1776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kern="100" smtClean="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𝒂</m:t>
                          </m:r>
                        </m:e>
                        <m:sub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𝒌</m:t>
                          </m:r>
                        </m:sub>
                      </m:sSub>
                      <m:r>
                        <a:rPr lang="en-US" sz="4000" b="1" i="1" kern="1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𝐞𝐱𝐩</m:t>
                              </m:r>
                              <m:r>
                                <a:rPr lang="en-US" sz="4000" b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⁡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{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𝒕𝒂𝒏𝒉</m:t>
                          </m:r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𝑽𝒙</m:t>
                              </m:r>
                            </m:e>
                            <m: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)⊙</m:t>
                          </m:r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𝒔𝒊𝒈𝒎</m:t>
                          </m:r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𝑼𝒙</m:t>
                              </m:r>
                            </m:e>
                            <m: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4000" b="1" i="1" kern="1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Arial" panose="020B0604020202020204" pitchFamily="34" charset="0"/>
                            </a:rPr>
                            <m:t>))}</m:t>
                          </m:r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𝒋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𝑲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𝐞𝐱𝐩</m:t>
                                  </m:r>
                                  <m:r>
                                    <a:rPr lang="en-US" sz="4000" b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⁡</m:t>
                                  </m:r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{</m:t>
                                  </m:r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𝒕𝒂𝒏𝒉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𝑽𝒙</m:t>
                                  </m:r>
                                </m:e>
                                <m:sub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)⊙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𝒔𝒊𝒈𝒎</m:t>
                              </m:r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𝑼𝒙</m:t>
                                  </m:r>
                                </m:e>
                                <m:sub>
                                  <m:r>
                                    <a:rPr lang="en-US" sz="4000" b="1" i="1" kern="1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Arial" panose="020B0604020202020204" pitchFamily="34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sz="4000" b="1" i="1" kern="1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Arial" panose="020B0604020202020204" pitchFamily="34" charset="0"/>
                                </a:rPr>
                                <m:t>))}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4000" b="1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89D5BD-BB47-1127-9273-BA7BA010D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7277100"/>
                <a:ext cx="10642190" cy="1776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482275-35B2-8C8E-AEA5-3F195FD72DC1}"/>
                  </a:ext>
                </a:extLst>
              </p:cNvPr>
              <p:cNvSpPr txBox="1"/>
              <p:nvPr/>
            </p:nvSpPr>
            <p:spPr>
              <a:xfrm>
                <a:off x="12039600" y="7658100"/>
                <a:ext cx="4648200" cy="8187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sz="4400" b="1" dirty="0"/>
                  <a:t>s</a:t>
                </a:r>
                <a14:m>
                  <m:oMath xmlns:m="http://schemas.openxmlformats.org/officeDocument/2006/math">
                    <m:r>
                      <a:rPr lang="pt-BR" sz="4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4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sz="4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pt-BR" sz="4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44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  <m:e>
                        <m:d>
                          <m:dPr>
                            <m:ctrlPr>
                              <a:rPr lang="pt-BR" sz="4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pt-BR" sz="4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BR" sz="44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num>
                              <m:den>
                                <m:r>
                                  <a:rPr lang="pt-BR" sz="44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pt-BR" sz="4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sSub>
                          <m:sSubPr>
                            <m:ctrlPr>
                              <a:rPr lang="pt-BR" sz="4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4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e>
                    </m:nary>
                  </m:oMath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482275-35B2-8C8E-AEA5-3F195FD72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600" y="7658100"/>
                <a:ext cx="4648200" cy="818750"/>
              </a:xfrm>
              <a:prstGeom prst="rect">
                <a:avLst/>
              </a:prstGeom>
              <a:blipFill>
                <a:blip r:embed="rId6"/>
                <a:stretch>
                  <a:fillRect l="-7208" t="-11852" b="-3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09091" y="2728516"/>
            <a:ext cx="12844092" cy="7131346"/>
          </a:xfrm>
          <a:custGeom>
            <a:avLst/>
            <a:gdLst/>
            <a:ahLst/>
            <a:cxnLst/>
            <a:rect l="l" t="t" r="r" b="b"/>
            <a:pathLst>
              <a:path w="12844092" h="7131346">
                <a:moveTo>
                  <a:pt x="0" y="0"/>
                </a:moveTo>
                <a:lnTo>
                  <a:pt x="12844092" y="0"/>
                </a:lnTo>
                <a:lnTo>
                  <a:pt x="12844092" y="7131346"/>
                </a:lnTo>
                <a:lnTo>
                  <a:pt x="0" y="7131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9104" y="469792"/>
            <a:ext cx="16078730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Classifier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86639" y="6026234"/>
            <a:ext cx="1035239" cy="535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8"/>
              </a:lnSpc>
              <a:spcBef>
                <a:spcPct val="0"/>
              </a:spcBef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13858875" y="5759768"/>
            <a:ext cx="142875" cy="1232535"/>
            <a:chOff x="0" y="0"/>
            <a:chExt cx="190500" cy="1643380"/>
          </a:xfrm>
        </p:grpSpPr>
        <p:sp>
          <p:nvSpPr>
            <p:cNvPr id="9" name="Freeform 9"/>
            <p:cNvSpPr/>
            <p:nvPr/>
          </p:nvSpPr>
          <p:spPr>
            <a:xfrm>
              <a:off x="31750" y="48260"/>
              <a:ext cx="134620" cy="1546860"/>
            </a:xfrm>
            <a:custGeom>
              <a:avLst/>
              <a:gdLst/>
              <a:ahLst/>
              <a:cxnLst/>
              <a:rect l="l" t="t" r="r" b="b"/>
              <a:pathLst>
                <a:path w="134620" h="1546860">
                  <a:moveTo>
                    <a:pt x="106680" y="34290"/>
                  </a:moveTo>
                  <a:cubicBezTo>
                    <a:pt x="97790" y="1534160"/>
                    <a:pt x="88900" y="1543050"/>
                    <a:pt x="78740" y="1544320"/>
                  </a:cubicBezTo>
                  <a:cubicBezTo>
                    <a:pt x="67310" y="1545590"/>
                    <a:pt x="53340" y="1536700"/>
                    <a:pt x="43180" y="1520190"/>
                  </a:cubicBezTo>
                  <a:cubicBezTo>
                    <a:pt x="12700" y="1465580"/>
                    <a:pt x="26670" y="1193800"/>
                    <a:pt x="22860" y="1065530"/>
                  </a:cubicBezTo>
                  <a:cubicBezTo>
                    <a:pt x="20320" y="972820"/>
                    <a:pt x="0" y="862330"/>
                    <a:pt x="19050" y="824230"/>
                  </a:cubicBezTo>
                  <a:cubicBezTo>
                    <a:pt x="27940" y="808990"/>
                    <a:pt x="43180" y="800100"/>
                    <a:pt x="54610" y="800100"/>
                  </a:cubicBezTo>
                  <a:cubicBezTo>
                    <a:pt x="63500" y="801370"/>
                    <a:pt x="76200" y="811530"/>
                    <a:pt x="81280" y="824230"/>
                  </a:cubicBezTo>
                  <a:cubicBezTo>
                    <a:pt x="91440" y="848360"/>
                    <a:pt x="90170" y="929640"/>
                    <a:pt x="76200" y="947420"/>
                  </a:cubicBezTo>
                  <a:cubicBezTo>
                    <a:pt x="67310" y="958850"/>
                    <a:pt x="48260" y="961390"/>
                    <a:pt x="38100" y="958850"/>
                  </a:cubicBezTo>
                  <a:cubicBezTo>
                    <a:pt x="29210" y="955040"/>
                    <a:pt x="16510" y="934720"/>
                    <a:pt x="19050" y="925830"/>
                  </a:cubicBezTo>
                  <a:cubicBezTo>
                    <a:pt x="20320" y="914400"/>
                    <a:pt x="44450" y="897890"/>
                    <a:pt x="55880" y="897890"/>
                  </a:cubicBezTo>
                  <a:cubicBezTo>
                    <a:pt x="64770" y="897890"/>
                    <a:pt x="74930" y="908050"/>
                    <a:pt x="78740" y="915670"/>
                  </a:cubicBezTo>
                  <a:cubicBezTo>
                    <a:pt x="82550" y="923290"/>
                    <a:pt x="82550" y="938530"/>
                    <a:pt x="77470" y="944880"/>
                  </a:cubicBezTo>
                  <a:cubicBezTo>
                    <a:pt x="71120" y="953770"/>
                    <a:pt x="52070" y="962660"/>
                    <a:pt x="41910" y="958850"/>
                  </a:cubicBezTo>
                  <a:cubicBezTo>
                    <a:pt x="31750" y="956310"/>
                    <a:pt x="22860" y="943610"/>
                    <a:pt x="19050" y="928370"/>
                  </a:cubicBezTo>
                  <a:cubicBezTo>
                    <a:pt x="10160" y="904240"/>
                    <a:pt x="10160" y="836930"/>
                    <a:pt x="21590" y="817880"/>
                  </a:cubicBezTo>
                  <a:cubicBezTo>
                    <a:pt x="29210" y="806450"/>
                    <a:pt x="44450" y="800100"/>
                    <a:pt x="54610" y="800100"/>
                  </a:cubicBezTo>
                  <a:cubicBezTo>
                    <a:pt x="63500" y="801370"/>
                    <a:pt x="73660" y="807720"/>
                    <a:pt x="81280" y="824230"/>
                  </a:cubicBezTo>
                  <a:cubicBezTo>
                    <a:pt x="114300" y="895350"/>
                    <a:pt x="134620" y="1433830"/>
                    <a:pt x="106680" y="1512570"/>
                  </a:cubicBezTo>
                  <a:cubicBezTo>
                    <a:pt x="99060" y="1532890"/>
                    <a:pt x="87630" y="1541780"/>
                    <a:pt x="78740" y="1544320"/>
                  </a:cubicBezTo>
                  <a:cubicBezTo>
                    <a:pt x="71120" y="1546860"/>
                    <a:pt x="62230" y="1543050"/>
                    <a:pt x="55880" y="1539240"/>
                  </a:cubicBezTo>
                  <a:cubicBezTo>
                    <a:pt x="49530" y="1534160"/>
                    <a:pt x="46990" y="1529080"/>
                    <a:pt x="43180" y="1512570"/>
                  </a:cubicBezTo>
                  <a:cubicBezTo>
                    <a:pt x="13970" y="1398270"/>
                    <a:pt x="13970" y="148590"/>
                    <a:pt x="43180" y="34290"/>
                  </a:cubicBezTo>
                  <a:cubicBezTo>
                    <a:pt x="46990" y="17780"/>
                    <a:pt x="49530" y="12700"/>
                    <a:pt x="55880" y="7620"/>
                  </a:cubicBezTo>
                  <a:cubicBezTo>
                    <a:pt x="62230" y="3810"/>
                    <a:pt x="71120" y="0"/>
                    <a:pt x="78740" y="2540"/>
                  </a:cubicBezTo>
                  <a:cubicBezTo>
                    <a:pt x="87630" y="5080"/>
                    <a:pt x="106680" y="34290"/>
                    <a:pt x="106680" y="34290"/>
                  </a:cubicBezTo>
                </a:path>
              </a:pathLst>
            </a:custGeom>
            <a:solidFill>
              <a:srgbClr val="E9E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624560" y="5126355"/>
            <a:ext cx="992505" cy="1644967"/>
            <a:chOff x="0" y="0"/>
            <a:chExt cx="1323340" cy="2193290"/>
          </a:xfrm>
        </p:grpSpPr>
        <p:sp>
          <p:nvSpPr>
            <p:cNvPr id="11" name="Freeform 11"/>
            <p:cNvSpPr/>
            <p:nvPr/>
          </p:nvSpPr>
          <p:spPr>
            <a:xfrm>
              <a:off x="49530" y="48260"/>
              <a:ext cx="1225550" cy="2096770"/>
            </a:xfrm>
            <a:custGeom>
              <a:avLst/>
              <a:gdLst/>
              <a:ahLst/>
              <a:cxnLst/>
              <a:rect l="l" t="t" r="r" b="b"/>
              <a:pathLst>
                <a:path w="1225550" h="2096770">
                  <a:moveTo>
                    <a:pt x="1027430" y="481330"/>
                  </a:moveTo>
                  <a:cubicBezTo>
                    <a:pt x="1057910" y="831850"/>
                    <a:pt x="1182370" y="1217930"/>
                    <a:pt x="1137920" y="1247140"/>
                  </a:cubicBezTo>
                  <a:cubicBezTo>
                    <a:pt x="1115060" y="1262380"/>
                    <a:pt x="1002030" y="1151890"/>
                    <a:pt x="999490" y="1155700"/>
                  </a:cubicBezTo>
                  <a:cubicBezTo>
                    <a:pt x="995680" y="1160780"/>
                    <a:pt x="1087120" y="1228090"/>
                    <a:pt x="1118870" y="1271270"/>
                  </a:cubicBezTo>
                  <a:cubicBezTo>
                    <a:pt x="1151890" y="1315720"/>
                    <a:pt x="1178560" y="1366520"/>
                    <a:pt x="1196340" y="1418590"/>
                  </a:cubicBezTo>
                  <a:cubicBezTo>
                    <a:pt x="1212850" y="1470660"/>
                    <a:pt x="1223010" y="1529080"/>
                    <a:pt x="1221740" y="1583690"/>
                  </a:cubicBezTo>
                  <a:cubicBezTo>
                    <a:pt x="1221740" y="1638300"/>
                    <a:pt x="1211580" y="1695450"/>
                    <a:pt x="1193800" y="1747520"/>
                  </a:cubicBezTo>
                  <a:cubicBezTo>
                    <a:pt x="1176020" y="1799590"/>
                    <a:pt x="1148080" y="1850390"/>
                    <a:pt x="1115060" y="1893570"/>
                  </a:cubicBezTo>
                  <a:cubicBezTo>
                    <a:pt x="1082040" y="1938020"/>
                    <a:pt x="1038860" y="1977390"/>
                    <a:pt x="993140" y="2007870"/>
                  </a:cubicBezTo>
                  <a:cubicBezTo>
                    <a:pt x="947420" y="2038350"/>
                    <a:pt x="894080" y="2062480"/>
                    <a:pt x="842010" y="2076450"/>
                  </a:cubicBezTo>
                  <a:cubicBezTo>
                    <a:pt x="788670" y="2090420"/>
                    <a:pt x="730250" y="2096770"/>
                    <a:pt x="675640" y="2092960"/>
                  </a:cubicBezTo>
                  <a:cubicBezTo>
                    <a:pt x="621030" y="2090420"/>
                    <a:pt x="565150" y="2076450"/>
                    <a:pt x="514350" y="2056130"/>
                  </a:cubicBezTo>
                  <a:cubicBezTo>
                    <a:pt x="463550" y="2035810"/>
                    <a:pt x="412750" y="2005330"/>
                    <a:pt x="372110" y="1969770"/>
                  </a:cubicBezTo>
                  <a:cubicBezTo>
                    <a:pt x="330200" y="1934210"/>
                    <a:pt x="293370" y="1888490"/>
                    <a:pt x="265430" y="1841500"/>
                  </a:cubicBezTo>
                  <a:cubicBezTo>
                    <a:pt x="237490" y="1794510"/>
                    <a:pt x="215900" y="1739900"/>
                    <a:pt x="204470" y="1686560"/>
                  </a:cubicBezTo>
                  <a:cubicBezTo>
                    <a:pt x="193040" y="1633220"/>
                    <a:pt x="190500" y="1574800"/>
                    <a:pt x="196850" y="1520190"/>
                  </a:cubicBezTo>
                  <a:cubicBezTo>
                    <a:pt x="203200" y="1465580"/>
                    <a:pt x="219710" y="1409700"/>
                    <a:pt x="242570" y="1360170"/>
                  </a:cubicBezTo>
                  <a:cubicBezTo>
                    <a:pt x="265430" y="1310640"/>
                    <a:pt x="298450" y="1262380"/>
                    <a:pt x="336550" y="1223010"/>
                  </a:cubicBezTo>
                  <a:cubicBezTo>
                    <a:pt x="374650" y="1183640"/>
                    <a:pt x="421640" y="1149350"/>
                    <a:pt x="469900" y="1123950"/>
                  </a:cubicBezTo>
                  <a:cubicBezTo>
                    <a:pt x="518160" y="1098550"/>
                    <a:pt x="574040" y="1080770"/>
                    <a:pt x="628650" y="1071880"/>
                  </a:cubicBezTo>
                  <a:cubicBezTo>
                    <a:pt x="681990" y="1062990"/>
                    <a:pt x="740410" y="1064260"/>
                    <a:pt x="795020" y="1073150"/>
                  </a:cubicBezTo>
                  <a:cubicBezTo>
                    <a:pt x="848360" y="1082040"/>
                    <a:pt x="904240" y="1101090"/>
                    <a:pt x="952500" y="1127760"/>
                  </a:cubicBezTo>
                  <a:cubicBezTo>
                    <a:pt x="999490" y="1153160"/>
                    <a:pt x="1046480" y="1188720"/>
                    <a:pt x="1083310" y="1229360"/>
                  </a:cubicBezTo>
                  <a:cubicBezTo>
                    <a:pt x="1121410" y="1268730"/>
                    <a:pt x="1153160" y="1316990"/>
                    <a:pt x="1176020" y="1367790"/>
                  </a:cubicBezTo>
                  <a:cubicBezTo>
                    <a:pt x="1198880" y="1417320"/>
                    <a:pt x="1214120" y="1473200"/>
                    <a:pt x="1219200" y="1527810"/>
                  </a:cubicBezTo>
                  <a:cubicBezTo>
                    <a:pt x="1225550" y="1582420"/>
                    <a:pt x="1221740" y="1640840"/>
                    <a:pt x="1209040" y="1694180"/>
                  </a:cubicBezTo>
                  <a:cubicBezTo>
                    <a:pt x="1197610" y="1747520"/>
                    <a:pt x="1174750" y="1802130"/>
                    <a:pt x="1146810" y="1847850"/>
                  </a:cubicBezTo>
                  <a:cubicBezTo>
                    <a:pt x="1117600" y="1894840"/>
                    <a:pt x="1079500" y="1939290"/>
                    <a:pt x="1037590" y="1974850"/>
                  </a:cubicBezTo>
                  <a:cubicBezTo>
                    <a:pt x="995680" y="2009140"/>
                    <a:pt x="946150" y="2039620"/>
                    <a:pt x="894080" y="2058670"/>
                  </a:cubicBezTo>
                  <a:cubicBezTo>
                    <a:pt x="843280" y="2078990"/>
                    <a:pt x="786130" y="2091690"/>
                    <a:pt x="731520" y="2094230"/>
                  </a:cubicBezTo>
                  <a:cubicBezTo>
                    <a:pt x="676910" y="2096770"/>
                    <a:pt x="618490" y="2089150"/>
                    <a:pt x="566420" y="2073910"/>
                  </a:cubicBezTo>
                  <a:cubicBezTo>
                    <a:pt x="514350" y="2059940"/>
                    <a:pt x="464820" y="2054860"/>
                    <a:pt x="415290" y="2004060"/>
                  </a:cubicBezTo>
                  <a:cubicBezTo>
                    <a:pt x="311150" y="1893570"/>
                    <a:pt x="191770" y="1516380"/>
                    <a:pt x="123190" y="1294130"/>
                  </a:cubicBezTo>
                  <a:cubicBezTo>
                    <a:pt x="66040" y="1106170"/>
                    <a:pt x="33020" y="896620"/>
                    <a:pt x="15240" y="758190"/>
                  </a:cubicBezTo>
                  <a:cubicBezTo>
                    <a:pt x="3810" y="673100"/>
                    <a:pt x="1270" y="610870"/>
                    <a:pt x="1270" y="549910"/>
                  </a:cubicBezTo>
                  <a:cubicBezTo>
                    <a:pt x="1270" y="502920"/>
                    <a:pt x="0" y="466090"/>
                    <a:pt x="7620" y="426720"/>
                  </a:cubicBezTo>
                  <a:cubicBezTo>
                    <a:pt x="15240" y="386080"/>
                    <a:pt x="27940" y="345440"/>
                    <a:pt x="44450" y="307340"/>
                  </a:cubicBezTo>
                  <a:cubicBezTo>
                    <a:pt x="60960" y="270510"/>
                    <a:pt x="82550" y="233680"/>
                    <a:pt x="107950" y="200660"/>
                  </a:cubicBezTo>
                  <a:cubicBezTo>
                    <a:pt x="132080" y="168910"/>
                    <a:pt x="162560" y="138430"/>
                    <a:pt x="194310" y="113030"/>
                  </a:cubicBezTo>
                  <a:cubicBezTo>
                    <a:pt x="227330" y="87630"/>
                    <a:pt x="262890" y="64770"/>
                    <a:pt x="299720" y="48260"/>
                  </a:cubicBezTo>
                  <a:cubicBezTo>
                    <a:pt x="337820" y="30480"/>
                    <a:pt x="378460" y="17780"/>
                    <a:pt x="417830" y="10160"/>
                  </a:cubicBezTo>
                  <a:cubicBezTo>
                    <a:pt x="458470" y="2540"/>
                    <a:pt x="501650" y="0"/>
                    <a:pt x="542290" y="2540"/>
                  </a:cubicBezTo>
                  <a:cubicBezTo>
                    <a:pt x="582930" y="5080"/>
                    <a:pt x="624840" y="11430"/>
                    <a:pt x="664210" y="24130"/>
                  </a:cubicBezTo>
                  <a:cubicBezTo>
                    <a:pt x="703580" y="35560"/>
                    <a:pt x="742950" y="53340"/>
                    <a:pt x="777240" y="73660"/>
                  </a:cubicBezTo>
                  <a:cubicBezTo>
                    <a:pt x="812800" y="95250"/>
                    <a:pt x="847090" y="120650"/>
                    <a:pt x="876300" y="149860"/>
                  </a:cubicBezTo>
                  <a:cubicBezTo>
                    <a:pt x="905510" y="179070"/>
                    <a:pt x="930910" y="212090"/>
                    <a:pt x="952500" y="247650"/>
                  </a:cubicBezTo>
                  <a:cubicBezTo>
                    <a:pt x="974090" y="281940"/>
                    <a:pt x="991870" y="321310"/>
                    <a:pt x="1004570" y="359410"/>
                  </a:cubicBezTo>
                  <a:cubicBezTo>
                    <a:pt x="1017270" y="398780"/>
                    <a:pt x="1027430" y="481330"/>
                    <a:pt x="1027430" y="481330"/>
                  </a:cubicBezTo>
                </a:path>
              </a:pathLst>
            </a:custGeom>
            <a:solidFill>
              <a:srgbClr val="E9E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07315" y="5907405"/>
            <a:ext cx="1192530" cy="927735"/>
            <a:chOff x="0" y="0"/>
            <a:chExt cx="1590040" cy="1236980"/>
          </a:xfrm>
        </p:grpSpPr>
        <p:sp>
          <p:nvSpPr>
            <p:cNvPr id="13" name="Freeform 13"/>
            <p:cNvSpPr/>
            <p:nvPr/>
          </p:nvSpPr>
          <p:spPr>
            <a:xfrm>
              <a:off x="48260" y="46990"/>
              <a:ext cx="1492250" cy="1186180"/>
            </a:xfrm>
            <a:custGeom>
              <a:avLst/>
              <a:gdLst/>
              <a:ahLst/>
              <a:cxnLst/>
              <a:rect l="l" t="t" r="r" b="b"/>
              <a:pathLst>
                <a:path w="1492250" h="1186180">
                  <a:moveTo>
                    <a:pt x="1426210" y="765810"/>
                  </a:moveTo>
                  <a:cubicBezTo>
                    <a:pt x="1235710" y="991870"/>
                    <a:pt x="803910" y="1186180"/>
                    <a:pt x="607060" y="1139190"/>
                  </a:cubicBezTo>
                  <a:cubicBezTo>
                    <a:pt x="440690" y="1098550"/>
                    <a:pt x="196850" y="777240"/>
                    <a:pt x="217170" y="748030"/>
                  </a:cubicBezTo>
                  <a:cubicBezTo>
                    <a:pt x="236220" y="718820"/>
                    <a:pt x="720090" y="900430"/>
                    <a:pt x="727710" y="967740"/>
                  </a:cubicBezTo>
                  <a:cubicBezTo>
                    <a:pt x="731520" y="1005840"/>
                    <a:pt x="626110" y="1059180"/>
                    <a:pt x="575310" y="1074420"/>
                  </a:cubicBezTo>
                  <a:cubicBezTo>
                    <a:pt x="534670" y="1088390"/>
                    <a:pt x="492760" y="1079500"/>
                    <a:pt x="452120" y="1074420"/>
                  </a:cubicBezTo>
                  <a:cubicBezTo>
                    <a:pt x="411480" y="1069340"/>
                    <a:pt x="369570" y="1057910"/>
                    <a:pt x="331470" y="1043940"/>
                  </a:cubicBezTo>
                  <a:cubicBezTo>
                    <a:pt x="293370" y="1028700"/>
                    <a:pt x="255270" y="1008380"/>
                    <a:pt x="222250" y="985520"/>
                  </a:cubicBezTo>
                  <a:cubicBezTo>
                    <a:pt x="187960" y="961390"/>
                    <a:pt x="157480" y="933450"/>
                    <a:pt x="129540" y="902970"/>
                  </a:cubicBezTo>
                  <a:cubicBezTo>
                    <a:pt x="102870" y="871220"/>
                    <a:pt x="78740" y="836930"/>
                    <a:pt x="59690" y="800100"/>
                  </a:cubicBezTo>
                  <a:cubicBezTo>
                    <a:pt x="40640" y="763270"/>
                    <a:pt x="26670" y="723900"/>
                    <a:pt x="16510" y="683260"/>
                  </a:cubicBezTo>
                  <a:cubicBezTo>
                    <a:pt x="7620" y="643890"/>
                    <a:pt x="2540" y="601980"/>
                    <a:pt x="2540" y="560070"/>
                  </a:cubicBezTo>
                  <a:cubicBezTo>
                    <a:pt x="2540" y="519430"/>
                    <a:pt x="8890" y="477520"/>
                    <a:pt x="19050" y="438150"/>
                  </a:cubicBezTo>
                  <a:cubicBezTo>
                    <a:pt x="27940" y="397510"/>
                    <a:pt x="44450" y="358140"/>
                    <a:pt x="63500" y="321310"/>
                  </a:cubicBezTo>
                  <a:cubicBezTo>
                    <a:pt x="82550" y="285750"/>
                    <a:pt x="106680" y="251460"/>
                    <a:pt x="134620" y="220980"/>
                  </a:cubicBezTo>
                  <a:cubicBezTo>
                    <a:pt x="161290" y="189230"/>
                    <a:pt x="194310" y="161290"/>
                    <a:pt x="227330" y="138430"/>
                  </a:cubicBezTo>
                  <a:cubicBezTo>
                    <a:pt x="261620" y="115570"/>
                    <a:pt x="299720" y="96520"/>
                    <a:pt x="337820" y="81280"/>
                  </a:cubicBezTo>
                  <a:cubicBezTo>
                    <a:pt x="375920" y="67310"/>
                    <a:pt x="411480" y="55880"/>
                    <a:pt x="458470" y="53340"/>
                  </a:cubicBezTo>
                  <a:cubicBezTo>
                    <a:pt x="521970" y="49530"/>
                    <a:pt x="621030" y="57150"/>
                    <a:pt x="687070" y="78740"/>
                  </a:cubicBezTo>
                  <a:cubicBezTo>
                    <a:pt x="742950" y="96520"/>
                    <a:pt x="789940" y="124460"/>
                    <a:pt x="833120" y="158750"/>
                  </a:cubicBezTo>
                  <a:cubicBezTo>
                    <a:pt x="876300" y="191770"/>
                    <a:pt x="915670" y="234950"/>
                    <a:pt x="946150" y="280670"/>
                  </a:cubicBezTo>
                  <a:cubicBezTo>
                    <a:pt x="976630" y="326390"/>
                    <a:pt x="1000760" y="379730"/>
                    <a:pt x="1014730" y="431800"/>
                  </a:cubicBezTo>
                  <a:cubicBezTo>
                    <a:pt x="1028700" y="485140"/>
                    <a:pt x="1033780" y="543560"/>
                    <a:pt x="1029970" y="598170"/>
                  </a:cubicBezTo>
                  <a:cubicBezTo>
                    <a:pt x="1026160" y="652780"/>
                    <a:pt x="1013460" y="709930"/>
                    <a:pt x="991870" y="760730"/>
                  </a:cubicBezTo>
                  <a:cubicBezTo>
                    <a:pt x="971550" y="810260"/>
                    <a:pt x="941070" y="859790"/>
                    <a:pt x="905510" y="901700"/>
                  </a:cubicBezTo>
                  <a:cubicBezTo>
                    <a:pt x="868680" y="942340"/>
                    <a:pt x="824230" y="980440"/>
                    <a:pt x="777240" y="1008380"/>
                  </a:cubicBezTo>
                  <a:cubicBezTo>
                    <a:pt x="728980" y="1035050"/>
                    <a:pt x="675640" y="1056640"/>
                    <a:pt x="621030" y="1068070"/>
                  </a:cubicBezTo>
                  <a:cubicBezTo>
                    <a:pt x="567690" y="1078230"/>
                    <a:pt x="509270" y="1080770"/>
                    <a:pt x="454660" y="1074420"/>
                  </a:cubicBezTo>
                  <a:cubicBezTo>
                    <a:pt x="401320" y="1068070"/>
                    <a:pt x="344170" y="1051560"/>
                    <a:pt x="295910" y="1027430"/>
                  </a:cubicBezTo>
                  <a:cubicBezTo>
                    <a:pt x="246380" y="1004570"/>
                    <a:pt x="198120" y="971550"/>
                    <a:pt x="158750" y="933450"/>
                  </a:cubicBezTo>
                  <a:cubicBezTo>
                    <a:pt x="119380" y="895350"/>
                    <a:pt x="85090" y="848360"/>
                    <a:pt x="59690" y="798830"/>
                  </a:cubicBezTo>
                  <a:cubicBezTo>
                    <a:pt x="34290" y="750570"/>
                    <a:pt x="16510" y="694690"/>
                    <a:pt x="8890" y="641350"/>
                  </a:cubicBezTo>
                  <a:cubicBezTo>
                    <a:pt x="0" y="586740"/>
                    <a:pt x="1270" y="528320"/>
                    <a:pt x="10160" y="474980"/>
                  </a:cubicBezTo>
                  <a:cubicBezTo>
                    <a:pt x="20320" y="420370"/>
                    <a:pt x="39370" y="365760"/>
                    <a:pt x="66040" y="317500"/>
                  </a:cubicBezTo>
                  <a:cubicBezTo>
                    <a:pt x="91440" y="269240"/>
                    <a:pt x="128270" y="223520"/>
                    <a:pt x="167640" y="186690"/>
                  </a:cubicBezTo>
                  <a:cubicBezTo>
                    <a:pt x="208280" y="148590"/>
                    <a:pt x="256540" y="116840"/>
                    <a:pt x="307340" y="93980"/>
                  </a:cubicBezTo>
                  <a:cubicBezTo>
                    <a:pt x="356870" y="72390"/>
                    <a:pt x="412750" y="57150"/>
                    <a:pt x="467360" y="52070"/>
                  </a:cubicBezTo>
                  <a:cubicBezTo>
                    <a:pt x="521970" y="46990"/>
                    <a:pt x="580390" y="50800"/>
                    <a:pt x="633730" y="63500"/>
                  </a:cubicBezTo>
                  <a:cubicBezTo>
                    <a:pt x="687070" y="74930"/>
                    <a:pt x="741680" y="97790"/>
                    <a:pt x="787400" y="127000"/>
                  </a:cubicBezTo>
                  <a:cubicBezTo>
                    <a:pt x="834390" y="154940"/>
                    <a:pt x="878840" y="193040"/>
                    <a:pt x="913130" y="236220"/>
                  </a:cubicBezTo>
                  <a:cubicBezTo>
                    <a:pt x="948690" y="278130"/>
                    <a:pt x="977900" y="328930"/>
                    <a:pt x="996950" y="379730"/>
                  </a:cubicBezTo>
                  <a:cubicBezTo>
                    <a:pt x="1017270" y="430530"/>
                    <a:pt x="1028700" y="487680"/>
                    <a:pt x="1031240" y="542290"/>
                  </a:cubicBezTo>
                  <a:cubicBezTo>
                    <a:pt x="1033780" y="596900"/>
                    <a:pt x="1026160" y="655320"/>
                    <a:pt x="1010920" y="707390"/>
                  </a:cubicBezTo>
                  <a:cubicBezTo>
                    <a:pt x="995680" y="760730"/>
                    <a:pt x="970280" y="812800"/>
                    <a:pt x="938530" y="857250"/>
                  </a:cubicBezTo>
                  <a:cubicBezTo>
                    <a:pt x="908050" y="902970"/>
                    <a:pt x="867410" y="944880"/>
                    <a:pt x="822960" y="976630"/>
                  </a:cubicBezTo>
                  <a:cubicBezTo>
                    <a:pt x="779780" y="1009650"/>
                    <a:pt x="727710" y="1036320"/>
                    <a:pt x="675640" y="1052830"/>
                  </a:cubicBezTo>
                  <a:cubicBezTo>
                    <a:pt x="623570" y="1070610"/>
                    <a:pt x="510540" y="1075690"/>
                    <a:pt x="510540" y="1078230"/>
                  </a:cubicBezTo>
                  <a:cubicBezTo>
                    <a:pt x="510540" y="1079500"/>
                    <a:pt x="575310" y="1075690"/>
                    <a:pt x="575310" y="1074420"/>
                  </a:cubicBezTo>
                  <a:cubicBezTo>
                    <a:pt x="575310" y="1074420"/>
                    <a:pt x="492760" y="1079500"/>
                    <a:pt x="452120" y="1074420"/>
                  </a:cubicBezTo>
                  <a:cubicBezTo>
                    <a:pt x="411480" y="1069340"/>
                    <a:pt x="369570" y="1057910"/>
                    <a:pt x="331470" y="1043940"/>
                  </a:cubicBezTo>
                  <a:cubicBezTo>
                    <a:pt x="293370" y="1028700"/>
                    <a:pt x="255270" y="1008380"/>
                    <a:pt x="222250" y="985520"/>
                  </a:cubicBezTo>
                  <a:cubicBezTo>
                    <a:pt x="187960" y="961390"/>
                    <a:pt x="157480" y="933450"/>
                    <a:pt x="129540" y="902970"/>
                  </a:cubicBezTo>
                  <a:cubicBezTo>
                    <a:pt x="102870" y="871220"/>
                    <a:pt x="78740" y="836930"/>
                    <a:pt x="59690" y="800100"/>
                  </a:cubicBezTo>
                  <a:cubicBezTo>
                    <a:pt x="41910" y="763270"/>
                    <a:pt x="26670" y="723900"/>
                    <a:pt x="16510" y="683260"/>
                  </a:cubicBezTo>
                  <a:cubicBezTo>
                    <a:pt x="7620" y="643890"/>
                    <a:pt x="2540" y="601980"/>
                    <a:pt x="2540" y="560070"/>
                  </a:cubicBezTo>
                  <a:cubicBezTo>
                    <a:pt x="2540" y="519430"/>
                    <a:pt x="8890" y="477520"/>
                    <a:pt x="19050" y="438150"/>
                  </a:cubicBezTo>
                  <a:cubicBezTo>
                    <a:pt x="27940" y="397510"/>
                    <a:pt x="44450" y="358140"/>
                    <a:pt x="63500" y="322580"/>
                  </a:cubicBezTo>
                  <a:cubicBezTo>
                    <a:pt x="82550" y="285750"/>
                    <a:pt x="106680" y="251460"/>
                    <a:pt x="134620" y="220980"/>
                  </a:cubicBezTo>
                  <a:cubicBezTo>
                    <a:pt x="161290" y="189230"/>
                    <a:pt x="193040" y="161290"/>
                    <a:pt x="227330" y="138430"/>
                  </a:cubicBezTo>
                  <a:cubicBezTo>
                    <a:pt x="261620" y="115570"/>
                    <a:pt x="299720" y="96520"/>
                    <a:pt x="337820" y="81280"/>
                  </a:cubicBezTo>
                  <a:cubicBezTo>
                    <a:pt x="375920" y="67310"/>
                    <a:pt x="454660" y="44450"/>
                    <a:pt x="458470" y="53340"/>
                  </a:cubicBezTo>
                  <a:cubicBezTo>
                    <a:pt x="462280" y="59690"/>
                    <a:pt x="384810" y="93980"/>
                    <a:pt x="389890" y="113030"/>
                  </a:cubicBezTo>
                  <a:cubicBezTo>
                    <a:pt x="402590" y="162560"/>
                    <a:pt x="999490" y="194310"/>
                    <a:pt x="1000760" y="241300"/>
                  </a:cubicBezTo>
                  <a:cubicBezTo>
                    <a:pt x="1002030" y="284480"/>
                    <a:pt x="495300" y="427990"/>
                    <a:pt x="463550" y="383540"/>
                  </a:cubicBezTo>
                  <a:cubicBezTo>
                    <a:pt x="440690" y="353060"/>
                    <a:pt x="553720" y="218440"/>
                    <a:pt x="599440" y="165100"/>
                  </a:cubicBezTo>
                  <a:cubicBezTo>
                    <a:pt x="631190" y="129540"/>
                    <a:pt x="660400" y="107950"/>
                    <a:pt x="694690" y="85090"/>
                  </a:cubicBezTo>
                  <a:cubicBezTo>
                    <a:pt x="728980" y="63500"/>
                    <a:pt x="767080" y="44450"/>
                    <a:pt x="805180" y="30480"/>
                  </a:cubicBezTo>
                  <a:cubicBezTo>
                    <a:pt x="844550" y="16510"/>
                    <a:pt x="885190" y="7620"/>
                    <a:pt x="927100" y="3810"/>
                  </a:cubicBezTo>
                  <a:cubicBezTo>
                    <a:pt x="967740" y="0"/>
                    <a:pt x="1009650" y="1270"/>
                    <a:pt x="1050290" y="6350"/>
                  </a:cubicBezTo>
                  <a:cubicBezTo>
                    <a:pt x="1090930" y="12700"/>
                    <a:pt x="1132840" y="24130"/>
                    <a:pt x="1169670" y="39370"/>
                  </a:cubicBezTo>
                  <a:cubicBezTo>
                    <a:pt x="1207770" y="54610"/>
                    <a:pt x="1245870" y="74930"/>
                    <a:pt x="1278890" y="99060"/>
                  </a:cubicBezTo>
                  <a:cubicBezTo>
                    <a:pt x="1311910" y="123190"/>
                    <a:pt x="1343660" y="152400"/>
                    <a:pt x="1369060" y="184150"/>
                  </a:cubicBezTo>
                  <a:cubicBezTo>
                    <a:pt x="1395730" y="214630"/>
                    <a:pt x="1419860" y="250190"/>
                    <a:pt x="1437640" y="287020"/>
                  </a:cubicBezTo>
                  <a:cubicBezTo>
                    <a:pt x="1455420" y="323850"/>
                    <a:pt x="1469390" y="364490"/>
                    <a:pt x="1478280" y="403860"/>
                  </a:cubicBezTo>
                  <a:cubicBezTo>
                    <a:pt x="1487170" y="444500"/>
                    <a:pt x="1492250" y="486410"/>
                    <a:pt x="1490980" y="528320"/>
                  </a:cubicBezTo>
                  <a:cubicBezTo>
                    <a:pt x="1489710" y="568960"/>
                    <a:pt x="1483360" y="610870"/>
                    <a:pt x="1473200" y="650240"/>
                  </a:cubicBezTo>
                  <a:cubicBezTo>
                    <a:pt x="1461770" y="689610"/>
                    <a:pt x="1426210" y="765810"/>
                    <a:pt x="1426210" y="765810"/>
                  </a:cubicBezTo>
                </a:path>
              </a:pathLst>
            </a:custGeom>
            <a:solidFill>
              <a:srgbClr val="E9E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870781" y="5802630"/>
            <a:ext cx="261938" cy="845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  <a:spcBef>
                <a:spcPct val="0"/>
              </a:spcBef>
            </a:pPr>
            <a:r>
              <a:rPr lang="en-US" sz="4864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Y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885170" y="6122670"/>
            <a:ext cx="502920" cy="502920"/>
            <a:chOff x="0" y="0"/>
            <a:chExt cx="670560" cy="670560"/>
          </a:xfrm>
        </p:grpSpPr>
        <p:sp>
          <p:nvSpPr>
            <p:cNvPr id="16" name="Freeform 16"/>
            <p:cNvSpPr/>
            <p:nvPr/>
          </p:nvSpPr>
          <p:spPr>
            <a:xfrm>
              <a:off x="48260" y="50800"/>
              <a:ext cx="575310" cy="571500"/>
            </a:xfrm>
            <a:custGeom>
              <a:avLst/>
              <a:gdLst/>
              <a:ahLst/>
              <a:cxnLst/>
              <a:rect l="l" t="t" r="r" b="b"/>
              <a:pathLst>
                <a:path w="575310" h="571500">
                  <a:moveTo>
                    <a:pt x="492760" y="466090"/>
                  </a:moveTo>
                  <a:cubicBezTo>
                    <a:pt x="368300" y="556260"/>
                    <a:pt x="340360" y="563880"/>
                    <a:pt x="312420" y="567690"/>
                  </a:cubicBezTo>
                  <a:cubicBezTo>
                    <a:pt x="283210" y="571500"/>
                    <a:pt x="251460" y="571500"/>
                    <a:pt x="223520" y="565150"/>
                  </a:cubicBezTo>
                  <a:cubicBezTo>
                    <a:pt x="194310" y="560070"/>
                    <a:pt x="166370" y="548640"/>
                    <a:pt x="140970" y="534670"/>
                  </a:cubicBezTo>
                  <a:cubicBezTo>
                    <a:pt x="115570" y="520700"/>
                    <a:pt x="91440" y="501650"/>
                    <a:pt x="71120" y="480060"/>
                  </a:cubicBezTo>
                  <a:cubicBezTo>
                    <a:pt x="52070" y="458470"/>
                    <a:pt x="35560" y="431800"/>
                    <a:pt x="24130" y="405130"/>
                  </a:cubicBezTo>
                  <a:cubicBezTo>
                    <a:pt x="12700" y="378460"/>
                    <a:pt x="5080" y="347980"/>
                    <a:pt x="2540" y="318770"/>
                  </a:cubicBezTo>
                  <a:cubicBezTo>
                    <a:pt x="0" y="290830"/>
                    <a:pt x="2540" y="259080"/>
                    <a:pt x="10160" y="231140"/>
                  </a:cubicBezTo>
                  <a:cubicBezTo>
                    <a:pt x="16510" y="203200"/>
                    <a:pt x="29210" y="175260"/>
                    <a:pt x="44450" y="149860"/>
                  </a:cubicBezTo>
                  <a:cubicBezTo>
                    <a:pt x="60960" y="125730"/>
                    <a:pt x="81280" y="102870"/>
                    <a:pt x="104140" y="83820"/>
                  </a:cubicBezTo>
                  <a:cubicBezTo>
                    <a:pt x="127000" y="66040"/>
                    <a:pt x="153670" y="50800"/>
                    <a:pt x="180340" y="40640"/>
                  </a:cubicBezTo>
                  <a:cubicBezTo>
                    <a:pt x="208280" y="30480"/>
                    <a:pt x="238760" y="25400"/>
                    <a:pt x="267970" y="24130"/>
                  </a:cubicBezTo>
                  <a:cubicBezTo>
                    <a:pt x="297180" y="24130"/>
                    <a:pt x="327660" y="27940"/>
                    <a:pt x="355600" y="36830"/>
                  </a:cubicBezTo>
                  <a:cubicBezTo>
                    <a:pt x="383540" y="44450"/>
                    <a:pt x="410210" y="58420"/>
                    <a:pt x="434340" y="74930"/>
                  </a:cubicBezTo>
                  <a:cubicBezTo>
                    <a:pt x="458470" y="92710"/>
                    <a:pt x="480060" y="114300"/>
                    <a:pt x="496570" y="138430"/>
                  </a:cubicBezTo>
                  <a:cubicBezTo>
                    <a:pt x="513080" y="161290"/>
                    <a:pt x="527050" y="189230"/>
                    <a:pt x="535940" y="217170"/>
                  </a:cubicBezTo>
                  <a:cubicBezTo>
                    <a:pt x="544830" y="245110"/>
                    <a:pt x="548640" y="275590"/>
                    <a:pt x="547370" y="304800"/>
                  </a:cubicBezTo>
                  <a:cubicBezTo>
                    <a:pt x="547370" y="334010"/>
                    <a:pt x="541020" y="364490"/>
                    <a:pt x="530860" y="391160"/>
                  </a:cubicBezTo>
                  <a:cubicBezTo>
                    <a:pt x="520700" y="419100"/>
                    <a:pt x="505460" y="445770"/>
                    <a:pt x="487680" y="468630"/>
                  </a:cubicBezTo>
                  <a:cubicBezTo>
                    <a:pt x="469900" y="491490"/>
                    <a:pt x="447040" y="511810"/>
                    <a:pt x="421640" y="527050"/>
                  </a:cubicBezTo>
                  <a:cubicBezTo>
                    <a:pt x="397510" y="543560"/>
                    <a:pt x="369570" y="554990"/>
                    <a:pt x="340360" y="562610"/>
                  </a:cubicBezTo>
                  <a:cubicBezTo>
                    <a:pt x="312420" y="568960"/>
                    <a:pt x="281940" y="571500"/>
                    <a:pt x="252730" y="568960"/>
                  </a:cubicBezTo>
                  <a:cubicBezTo>
                    <a:pt x="223520" y="566420"/>
                    <a:pt x="194310" y="560070"/>
                    <a:pt x="166370" y="548640"/>
                  </a:cubicBezTo>
                  <a:cubicBezTo>
                    <a:pt x="139700" y="535940"/>
                    <a:pt x="114300" y="519430"/>
                    <a:pt x="92710" y="500380"/>
                  </a:cubicBezTo>
                  <a:cubicBezTo>
                    <a:pt x="71120" y="481330"/>
                    <a:pt x="52070" y="457200"/>
                    <a:pt x="36830" y="431800"/>
                  </a:cubicBezTo>
                  <a:cubicBezTo>
                    <a:pt x="22860" y="406400"/>
                    <a:pt x="12700" y="377190"/>
                    <a:pt x="6350" y="349250"/>
                  </a:cubicBezTo>
                  <a:cubicBezTo>
                    <a:pt x="1270" y="320040"/>
                    <a:pt x="0" y="289560"/>
                    <a:pt x="3810" y="260350"/>
                  </a:cubicBezTo>
                  <a:cubicBezTo>
                    <a:pt x="8890" y="231140"/>
                    <a:pt x="15240" y="203200"/>
                    <a:pt x="30480" y="175260"/>
                  </a:cubicBezTo>
                  <a:cubicBezTo>
                    <a:pt x="46990" y="143510"/>
                    <a:pt x="74930" y="106680"/>
                    <a:pt x="106680" y="80010"/>
                  </a:cubicBezTo>
                  <a:cubicBezTo>
                    <a:pt x="137160" y="52070"/>
                    <a:pt x="184150" y="25400"/>
                    <a:pt x="218440" y="12700"/>
                  </a:cubicBezTo>
                  <a:cubicBezTo>
                    <a:pt x="241300" y="3810"/>
                    <a:pt x="257810" y="0"/>
                    <a:pt x="283210" y="0"/>
                  </a:cubicBezTo>
                  <a:cubicBezTo>
                    <a:pt x="318770" y="0"/>
                    <a:pt x="372110" y="6350"/>
                    <a:pt x="411480" y="24130"/>
                  </a:cubicBezTo>
                  <a:cubicBezTo>
                    <a:pt x="449580" y="41910"/>
                    <a:pt x="487680" y="71120"/>
                    <a:pt x="514350" y="104140"/>
                  </a:cubicBezTo>
                  <a:cubicBezTo>
                    <a:pt x="539750" y="138430"/>
                    <a:pt x="558800" y="189230"/>
                    <a:pt x="567690" y="223520"/>
                  </a:cubicBezTo>
                  <a:cubicBezTo>
                    <a:pt x="574040" y="248920"/>
                    <a:pt x="575310" y="264160"/>
                    <a:pt x="571500" y="289560"/>
                  </a:cubicBezTo>
                  <a:cubicBezTo>
                    <a:pt x="567690" y="325120"/>
                    <a:pt x="549910" y="382270"/>
                    <a:pt x="533400" y="414020"/>
                  </a:cubicBezTo>
                  <a:cubicBezTo>
                    <a:pt x="520700" y="436880"/>
                    <a:pt x="492760" y="466090"/>
                    <a:pt x="492760" y="466090"/>
                  </a:cubicBezTo>
                </a:path>
              </a:pathLst>
            </a:custGeom>
            <a:solidFill>
              <a:srgbClr val="E9E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882312" y="5851208"/>
            <a:ext cx="615315" cy="1427798"/>
            <a:chOff x="0" y="0"/>
            <a:chExt cx="820420" cy="1903730"/>
          </a:xfrm>
        </p:grpSpPr>
        <p:sp>
          <p:nvSpPr>
            <p:cNvPr id="18" name="Freeform 18"/>
            <p:cNvSpPr/>
            <p:nvPr/>
          </p:nvSpPr>
          <p:spPr>
            <a:xfrm>
              <a:off x="16510" y="45720"/>
              <a:ext cx="754380" cy="1811020"/>
            </a:xfrm>
            <a:custGeom>
              <a:avLst/>
              <a:gdLst/>
              <a:ahLst/>
              <a:cxnLst/>
              <a:rect l="l" t="t" r="r" b="b"/>
              <a:pathLst>
                <a:path w="754380" h="1811020">
                  <a:moveTo>
                    <a:pt x="86360" y="1534160"/>
                  </a:moveTo>
                  <a:cubicBezTo>
                    <a:pt x="55880" y="875030"/>
                    <a:pt x="43180" y="430530"/>
                    <a:pt x="62230" y="275590"/>
                  </a:cubicBezTo>
                  <a:cubicBezTo>
                    <a:pt x="68580" y="214630"/>
                    <a:pt x="78740" y="181610"/>
                    <a:pt x="92710" y="148590"/>
                  </a:cubicBezTo>
                  <a:cubicBezTo>
                    <a:pt x="102870" y="125730"/>
                    <a:pt x="113030" y="111760"/>
                    <a:pt x="130810" y="93980"/>
                  </a:cubicBezTo>
                  <a:cubicBezTo>
                    <a:pt x="154940" y="69850"/>
                    <a:pt x="205740" y="34290"/>
                    <a:pt x="237490" y="20320"/>
                  </a:cubicBezTo>
                  <a:cubicBezTo>
                    <a:pt x="260350" y="10160"/>
                    <a:pt x="276860" y="6350"/>
                    <a:pt x="302260" y="5080"/>
                  </a:cubicBezTo>
                  <a:cubicBezTo>
                    <a:pt x="337820" y="2540"/>
                    <a:pt x="397510" y="10160"/>
                    <a:pt x="431800" y="20320"/>
                  </a:cubicBezTo>
                  <a:cubicBezTo>
                    <a:pt x="455930" y="27940"/>
                    <a:pt x="469900" y="35560"/>
                    <a:pt x="490220" y="50800"/>
                  </a:cubicBezTo>
                  <a:cubicBezTo>
                    <a:pt x="518160" y="72390"/>
                    <a:pt x="556260" y="111760"/>
                    <a:pt x="576580" y="148590"/>
                  </a:cubicBezTo>
                  <a:cubicBezTo>
                    <a:pt x="595630" y="186690"/>
                    <a:pt x="613410" y="226060"/>
                    <a:pt x="608330" y="275590"/>
                  </a:cubicBezTo>
                  <a:cubicBezTo>
                    <a:pt x="598170" y="351790"/>
                    <a:pt x="486410" y="561340"/>
                    <a:pt x="457200" y="554990"/>
                  </a:cubicBezTo>
                  <a:cubicBezTo>
                    <a:pt x="427990" y="548640"/>
                    <a:pt x="407670" y="314960"/>
                    <a:pt x="429260" y="264160"/>
                  </a:cubicBezTo>
                  <a:cubicBezTo>
                    <a:pt x="439420" y="240030"/>
                    <a:pt x="459740" y="227330"/>
                    <a:pt x="480060" y="222250"/>
                  </a:cubicBezTo>
                  <a:cubicBezTo>
                    <a:pt x="504190" y="215900"/>
                    <a:pt x="539750" y="227330"/>
                    <a:pt x="567690" y="236220"/>
                  </a:cubicBezTo>
                  <a:cubicBezTo>
                    <a:pt x="594360" y="245110"/>
                    <a:pt x="622300" y="260350"/>
                    <a:pt x="645160" y="278130"/>
                  </a:cubicBezTo>
                  <a:cubicBezTo>
                    <a:pt x="668020" y="295910"/>
                    <a:pt x="689610" y="317500"/>
                    <a:pt x="706120" y="341630"/>
                  </a:cubicBezTo>
                  <a:cubicBezTo>
                    <a:pt x="722630" y="365760"/>
                    <a:pt x="735330" y="393700"/>
                    <a:pt x="742950" y="421640"/>
                  </a:cubicBezTo>
                  <a:cubicBezTo>
                    <a:pt x="750570" y="449580"/>
                    <a:pt x="754380" y="481330"/>
                    <a:pt x="751840" y="510540"/>
                  </a:cubicBezTo>
                  <a:cubicBezTo>
                    <a:pt x="750570" y="538480"/>
                    <a:pt x="744220" y="568960"/>
                    <a:pt x="732790" y="595630"/>
                  </a:cubicBezTo>
                  <a:cubicBezTo>
                    <a:pt x="722630" y="623570"/>
                    <a:pt x="706120" y="650240"/>
                    <a:pt x="688340" y="671830"/>
                  </a:cubicBezTo>
                  <a:cubicBezTo>
                    <a:pt x="669290" y="693420"/>
                    <a:pt x="645160" y="713740"/>
                    <a:pt x="621030" y="728980"/>
                  </a:cubicBezTo>
                  <a:cubicBezTo>
                    <a:pt x="595630" y="744220"/>
                    <a:pt x="566420" y="755650"/>
                    <a:pt x="538480" y="762000"/>
                  </a:cubicBezTo>
                  <a:cubicBezTo>
                    <a:pt x="510540" y="768350"/>
                    <a:pt x="478790" y="769620"/>
                    <a:pt x="449580" y="767080"/>
                  </a:cubicBezTo>
                  <a:cubicBezTo>
                    <a:pt x="421640" y="763270"/>
                    <a:pt x="391160" y="754380"/>
                    <a:pt x="364490" y="742950"/>
                  </a:cubicBezTo>
                  <a:cubicBezTo>
                    <a:pt x="339090" y="730250"/>
                    <a:pt x="312420" y="713740"/>
                    <a:pt x="292100" y="693420"/>
                  </a:cubicBezTo>
                  <a:cubicBezTo>
                    <a:pt x="270510" y="673100"/>
                    <a:pt x="251460" y="648970"/>
                    <a:pt x="238760" y="622300"/>
                  </a:cubicBezTo>
                  <a:cubicBezTo>
                    <a:pt x="224790" y="596900"/>
                    <a:pt x="214630" y="567690"/>
                    <a:pt x="210820" y="538480"/>
                  </a:cubicBezTo>
                  <a:cubicBezTo>
                    <a:pt x="205740" y="510540"/>
                    <a:pt x="205740" y="478790"/>
                    <a:pt x="210820" y="450850"/>
                  </a:cubicBezTo>
                  <a:cubicBezTo>
                    <a:pt x="214630" y="421640"/>
                    <a:pt x="224790" y="392430"/>
                    <a:pt x="238760" y="367030"/>
                  </a:cubicBezTo>
                  <a:cubicBezTo>
                    <a:pt x="252730" y="341630"/>
                    <a:pt x="270510" y="316230"/>
                    <a:pt x="292100" y="297180"/>
                  </a:cubicBezTo>
                  <a:cubicBezTo>
                    <a:pt x="313690" y="276860"/>
                    <a:pt x="339090" y="259080"/>
                    <a:pt x="365760" y="247650"/>
                  </a:cubicBezTo>
                  <a:cubicBezTo>
                    <a:pt x="391160" y="234950"/>
                    <a:pt x="421640" y="226060"/>
                    <a:pt x="450850" y="223520"/>
                  </a:cubicBezTo>
                  <a:cubicBezTo>
                    <a:pt x="478790" y="220980"/>
                    <a:pt x="510540" y="222250"/>
                    <a:pt x="538480" y="228600"/>
                  </a:cubicBezTo>
                  <a:cubicBezTo>
                    <a:pt x="566420" y="234950"/>
                    <a:pt x="595630" y="246380"/>
                    <a:pt x="621030" y="261620"/>
                  </a:cubicBezTo>
                  <a:cubicBezTo>
                    <a:pt x="645160" y="275590"/>
                    <a:pt x="669290" y="295910"/>
                    <a:pt x="688340" y="318770"/>
                  </a:cubicBezTo>
                  <a:cubicBezTo>
                    <a:pt x="707390" y="340360"/>
                    <a:pt x="722630" y="367030"/>
                    <a:pt x="734060" y="393700"/>
                  </a:cubicBezTo>
                  <a:cubicBezTo>
                    <a:pt x="744220" y="421640"/>
                    <a:pt x="750570" y="450850"/>
                    <a:pt x="751840" y="480060"/>
                  </a:cubicBezTo>
                  <a:cubicBezTo>
                    <a:pt x="754380" y="509270"/>
                    <a:pt x="750570" y="539750"/>
                    <a:pt x="742950" y="567690"/>
                  </a:cubicBezTo>
                  <a:cubicBezTo>
                    <a:pt x="735330" y="595630"/>
                    <a:pt x="721360" y="624840"/>
                    <a:pt x="706120" y="648970"/>
                  </a:cubicBezTo>
                  <a:cubicBezTo>
                    <a:pt x="689610" y="671830"/>
                    <a:pt x="668020" y="694690"/>
                    <a:pt x="645160" y="712470"/>
                  </a:cubicBezTo>
                  <a:cubicBezTo>
                    <a:pt x="622300" y="730250"/>
                    <a:pt x="594360" y="744220"/>
                    <a:pt x="566420" y="754380"/>
                  </a:cubicBezTo>
                  <a:cubicBezTo>
                    <a:pt x="539750" y="763270"/>
                    <a:pt x="515620" y="765810"/>
                    <a:pt x="480060" y="768350"/>
                  </a:cubicBezTo>
                  <a:cubicBezTo>
                    <a:pt x="419100" y="772160"/>
                    <a:pt x="309880" y="788670"/>
                    <a:pt x="237490" y="758190"/>
                  </a:cubicBezTo>
                  <a:cubicBezTo>
                    <a:pt x="160020" y="726440"/>
                    <a:pt x="66040" y="650240"/>
                    <a:pt x="34290" y="566420"/>
                  </a:cubicBezTo>
                  <a:cubicBezTo>
                    <a:pt x="0" y="472440"/>
                    <a:pt x="53340" y="279400"/>
                    <a:pt x="69850" y="210820"/>
                  </a:cubicBezTo>
                  <a:cubicBezTo>
                    <a:pt x="76200" y="180340"/>
                    <a:pt x="82550" y="167640"/>
                    <a:pt x="92710" y="148590"/>
                  </a:cubicBezTo>
                  <a:cubicBezTo>
                    <a:pt x="102870" y="129540"/>
                    <a:pt x="113030" y="111760"/>
                    <a:pt x="130810" y="93980"/>
                  </a:cubicBezTo>
                  <a:cubicBezTo>
                    <a:pt x="154940" y="69850"/>
                    <a:pt x="198120" y="35560"/>
                    <a:pt x="237490" y="20320"/>
                  </a:cubicBezTo>
                  <a:cubicBezTo>
                    <a:pt x="276860" y="5080"/>
                    <a:pt x="325120" y="0"/>
                    <a:pt x="367030" y="5080"/>
                  </a:cubicBezTo>
                  <a:cubicBezTo>
                    <a:pt x="410210" y="10160"/>
                    <a:pt x="454660" y="26670"/>
                    <a:pt x="490220" y="50800"/>
                  </a:cubicBezTo>
                  <a:cubicBezTo>
                    <a:pt x="524510" y="74930"/>
                    <a:pt x="556260" y="111760"/>
                    <a:pt x="576580" y="148590"/>
                  </a:cubicBezTo>
                  <a:cubicBezTo>
                    <a:pt x="595630" y="186690"/>
                    <a:pt x="600710" y="217170"/>
                    <a:pt x="608330" y="275590"/>
                  </a:cubicBezTo>
                  <a:cubicBezTo>
                    <a:pt x="622300" y="397510"/>
                    <a:pt x="612140" y="693420"/>
                    <a:pt x="608330" y="850900"/>
                  </a:cubicBezTo>
                  <a:cubicBezTo>
                    <a:pt x="604520" y="961390"/>
                    <a:pt x="588010" y="1038860"/>
                    <a:pt x="591820" y="1132840"/>
                  </a:cubicBezTo>
                  <a:cubicBezTo>
                    <a:pt x="595630" y="1225550"/>
                    <a:pt x="626110" y="1334770"/>
                    <a:pt x="632460" y="1409700"/>
                  </a:cubicBezTo>
                  <a:cubicBezTo>
                    <a:pt x="635000" y="1459230"/>
                    <a:pt x="637540" y="1493520"/>
                    <a:pt x="632460" y="1534160"/>
                  </a:cubicBezTo>
                  <a:cubicBezTo>
                    <a:pt x="627380" y="1577340"/>
                    <a:pt x="614680" y="1629410"/>
                    <a:pt x="600710" y="1661160"/>
                  </a:cubicBezTo>
                  <a:cubicBezTo>
                    <a:pt x="590550" y="1685290"/>
                    <a:pt x="581660" y="1697990"/>
                    <a:pt x="563880" y="1715770"/>
                  </a:cubicBezTo>
                  <a:cubicBezTo>
                    <a:pt x="538480" y="1741170"/>
                    <a:pt x="495300" y="1775460"/>
                    <a:pt x="455930" y="1790700"/>
                  </a:cubicBezTo>
                  <a:cubicBezTo>
                    <a:pt x="416560" y="1804670"/>
                    <a:pt x="368300" y="1811020"/>
                    <a:pt x="326390" y="1805940"/>
                  </a:cubicBezTo>
                  <a:cubicBezTo>
                    <a:pt x="284480" y="1800860"/>
                    <a:pt x="233680" y="1778000"/>
                    <a:pt x="203200" y="1758950"/>
                  </a:cubicBezTo>
                  <a:cubicBezTo>
                    <a:pt x="181610" y="1746250"/>
                    <a:pt x="168910" y="1732280"/>
                    <a:pt x="154940" y="1715770"/>
                  </a:cubicBezTo>
                  <a:cubicBezTo>
                    <a:pt x="139700" y="1699260"/>
                    <a:pt x="127000" y="1685290"/>
                    <a:pt x="116840" y="1661160"/>
                  </a:cubicBezTo>
                  <a:cubicBezTo>
                    <a:pt x="102870" y="1629410"/>
                    <a:pt x="86360" y="1534160"/>
                    <a:pt x="86360" y="1534160"/>
                  </a:cubicBezTo>
                </a:path>
              </a:pathLst>
            </a:custGeom>
            <a:solidFill>
              <a:srgbClr val="E9E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270760" y="5741670"/>
            <a:ext cx="3296603" cy="703898"/>
            <a:chOff x="0" y="0"/>
            <a:chExt cx="4395470" cy="938530"/>
          </a:xfrm>
        </p:grpSpPr>
        <p:sp>
          <p:nvSpPr>
            <p:cNvPr id="20" name="Freeform 20"/>
            <p:cNvSpPr/>
            <p:nvPr/>
          </p:nvSpPr>
          <p:spPr>
            <a:xfrm>
              <a:off x="45720" y="41910"/>
              <a:ext cx="4300220" cy="852170"/>
            </a:xfrm>
            <a:custGeom>
              <a:avLst/>
              <a:gdLst/>
              <a:ahLst/>
              <a:cxnLst/>
              <a:rect l="l" t="t" r="r" b="b"/>
              <a:pathLst>
                <a:path w="4300220" h="852170">
                  <a:moveTo>
                    <a:pt x="571500" y="327660"/>
                  </a:moveTo>
                  <a:cubicBezTo>
                    <a:pt x="502920" y="506730"/>
                    <a:pt x="306070" y="347980"/>
                    <a:pt x="311150" y="287020"/>
                  </a:cubicBezTo>
                  <a:cubicBezTo>
                    <a:pt x="317500" y="227330"/>
                    <a:pt x="482600" y="175260"/>
                    <a:pt x="577850" y="130810"/>
                  </a:cubicBezTo>
                  <a:cubicBezTo>
                    <a:pt x="675640" y="85090"/>
                    <a:pt x="783590" y="40640"/>
                    <a:pt x="890270" y="20320"/>
                  </a:cubicBezTo>
                  <a:cubicBezTo>
                    <a:pt x="996950" y="0"/>
                    <a:pt x="1090930" y="1270"/>
                    <a:pt x="1217930" y="8890"/>
                  </a:cubicBezTo>
                  <a:cubicBezTo>
                    <a:pt x="1393190" y="20320"/>
                    <a:pt x="1675130" y="93980"/>
                    <a:pt x="1845310" y="106680"/>
                  </a:cubicBezTo>
                  <a:cubicBezTo>
                    <a:pt x="1959610" y="115570"/>
                    <a:pt x="2035810" y="101600"/>
                    <a:pt x="2136140" y="105410"/>
                  </a:cubicBezTo>
                  <a:cubicBezTo>
                    <a:pt x="2244090" y="109220"/>
                    <a:pt x="2340610" y="111760"/>
                    <a:pt x="2471420" y="130810"/>
                  </a:cubicBezTo>
                  <a:cubicBezTo>
                    <a:pt x="2663190" y="158750"/>
                    <a:pt x="2984500" y="270510"/>
                    <a:pt x="3167380" y="287020"/>
                  </a:cubicBezTo>
                  <a:cubicBezTo>
                    <a:pt x="3285490" y="298450"/>
                    <a:pt x="3343910" y="274320"/>
                    <a:pt x="3460750" y="275590"/>
                  </a:cubicBezTo>
                  <a:cubicBezTo>
                    <a:pt x="3634740" y="276860"/>
                    <a:pt x="4003040" y="283210"/>
                    <a:pt x="4112260" y="313690"/>
                  </a:cubicBezTo>
                  <a:cubicBezTo>
                    <a:pt x="4152900" y="325120"/>
                    <a:pt x="4168140" y="337820"/>
                    <a:pt x="4191000" y="355600"/>
                  </a:cubicBezTo>
                  <a:cubicBezTo>
                    <a:pt x="4213860" y="372110"/>
                    <a:pt x="4235450" y="394970"/>
                    <a:pt x="4251960" y="419100"/>
                  </a:cubicBezTo>
                  <a:cubicBezTo>
                    <a:pt x="4268470" y="443230"/>
                    <a:pt x="4281170" y="471170"/>
                    <a:pt x="4288790" y="499110"/>
                  </a:cubicBezTo>
                  <a:cubicBezTo>
                    <a:pt x="4296410" y="527050"/>
                    <a:pt x="4300220" y="557530"/>
                    <a:pt x="4297680" y="586740"/>
                  </a:cubicBezTo>
                  <a:cubicBezTo>
                    <a:pt x="4296410" y="615950"/>
                    <a:pt x="4290060" y="646430"/>
                    <a:pt x="4278630" y="673100"/>
                  </a:cubicBezTo>
                  <a:cubicBezTo>
                    <a:pt x="4268470" y="701040"/>
                    <a:pt x="4251960" y="726440"/>
                    <a:pt x="4234180" y="749300"/>
                  </a:cubicBezTo>
                  <a:cubicBezTo>
                    <a:pt x="4215130" y="770890"/>
                    <a:pt x="4191000" y="791210"/>
                    <a:pt x="4166870" y="806450"/>
                  </a:cubicBezTo>
                  <a:cubicBezTo>
                    <a:pt x="4141470" y="821690"/>
                    <a:pt x="4112260" y="833120"/>
                    <a:pt x="4084320" y="839470"/>
                  </a:cubicBezTo>
                  <a:cubicBezTo>
                    <a:pt x="4056380" y="845820"/>
                    <a:pt x="4024630" y="847090"/>
                    <a:pt x="3995420" y="843280"/>
                  </a:cubicBezTo>
                  <a:cubicBezTo>
                    <a:pt x="3967480" y="840740"/>
                    <a:pt x="3937000" y="831850"/>
                    <a:pt x="3910330" y="820420"/>
                  </a:cubicBezTo>
                  <a:cubicBezTo>
                    <a:pt x="3884930" y="807720"/>
                    <a:pt x="3858260" y="789940"/>
                    <a:pt x="3837940" y="770890"/>
                  </a:cubicBezTo>
                  <a:cubicBezTo>
                    <a:pt x="3816350" y="750570"/>
                    <a:pt x="3797300" y="726440"/>
                    <a:pt x="3784600" y="699770"/>
                  </a:cubicBezTo>
                  <a:cubicBezTo>
                    <a:pt x="3770630" y="674370"/>
                    <a:pt x="3760470" y="645160"/>
                    <a:pt x="3756660" y="615950"/>
                  </a:cubicBezTo>
                  <a:cubicBezTo>
                    <a:pt x="3751580" y="588010"/>
                    <a:pt x="3751580" y="556260"/>
                    <a:pt x="3756660" y="528320"/>
                  </a:cubicBezTo>
                  <a:cubicBezTo>
                    <a:pt x="3760470" y="499110"/>
                    <a:pt x="3770630" y="469900"/>
                    <a:pt x="3784600" y="444500"/>
                  </a:cubicBezTo>
                  <a:cubicBezTo>
                    <a:pt x="3797300" y="419100"/>
                    <a:pt x="3816350" y="393700"/>
                    <a:pt x="3837940" y="374650"/>
                  </a:cubicBezTo>
                  <a:cubicBezTo>
                    <a:pt x="3858260" y="354330"/>
                    <a:pt x="3884930" y="336550"/>
                    <a:pt x="3910330" y="325120"/>
                  </a:cubicBezTo>
                  <a:cubicBezTo>
                    <a:pt x="3937000" y="312420"/>
                    <a:pt x="3967480" y="303530"/>
                    <a:pt x="3996690" y="300990"/>
                  </a:cubicBezTo>
                  <a:cubicBezTo>
                    <a:pt x="4024630" y="297180"/>
                    <a:pt x="4056380" y="299720"/>
                    <a:pt x="4084320" y="306070"/>
                  </a:cubicBezTo>
                  <a:cubicBezTo>
                    <a:pt x="4112260" y="312420"/>
                    <a:pt x="4141470" y="323850"/>
                    <a:pt x="4166870" y="337820"/>
                  </a:cubicBezTo>
                  <a:cubicBezTo>
                    <a:pt x="4191000" y="353060"/>
                    <a:pt x="4215130" y="373380"/>
                    <a:pt x="4234180" y="396240"/>
                  </a:cubicBezTo>
                  <a:cubicBezTo>
                    <a:pt x="4251960" y="417830"/>
                    <a:pt x="4268470" y="444500"/>
                    <a:pt x="4278630" y="471170"/>
                  </a:cubicBezTo>
                  <a:cubicBezTo>
                    <a:pt x="4290060" y="497840"/>
                    <a:pt x="4296410" y="528320"/>
                    <a:pt x="4297680" y="557530"/>
                  </a:cubicBezTo>
                  <a:cubicBezTo>
                    <a:pt x="4300220" y="586740"/>
                    <a:pt x="4296410" y="617220"/>
                    <a:pt x="4288790" y="645160"/>
                  </a:cubicBezTo>
                  <a:cubicBezTo>
                    <a:pt x="4281170" y="673100"/>
                    <a:pt x="4267200" y="701040"/>
                    <a:pt x="4251960" y="725170"/>
                  </a:cubicBezTo>
                  <a:cubicBezTo>
                    <a:pt x="4235450" y="749300"/>
                    <a:pt x="4213860" y="772160"/>
                    <a:pt x="4191000" y="789940"/>
                  </a:cubicBezTo>
                  <a:cubicBezTo>
                    <a:pt x="4168140" y="807720"/>
                    <a:pt x="4140200" y="821690"/>
                    <a:pt x="4112260" y="830580"/>
                  </a:cubicBezTo>
                  <a:cubicBezTo>
                    <a:pt x="4085590" y="840740"/>
                    <a:pt x="4065270" y="842010"/>
                    <a:pt x="4025900" y="845820"/>
                  </a:cubicBezTo>
                  <a:cubicBezTo>
                    <a:pt x="3944620" y="852170"/>
                    <a:pt x="3793490" y="848360"/>
                    <a:pt x="3656330" y="844550"/>
                  </a:cubicBezTo>
                  <a:cubicBezTo>
                    <a:pt x="3481070" y="839470"/>
                    <a:pt x="3276600" y="839470"/>
                    <a:pt x="3060700" y="814070"/>
                  </a:cubicBezTo>
                  <a:cubicBezTo>
                    <a:pt x="2797810" y="782320"/>
                    <a:pt x="2411730" y="673100"/>
                    <a:pt x="2193290" y="651510"/>
                  </a:cubicBezTo>
                  <a:cubicBezTo>
                    <a:pt x="2062480" y="640080"/>
                    <a:pt x="1997710" y="660400"/>
                    <a:pt x="1875790" y="651510"/>
                  </a:cubicBezTo>
                  <a:cubicBezTo>
                    <a:pt x="1706880" y="637540"/>
                    <a:pt x="1437640" y="572770"/>
                    <a:pt x="1275080" y="554990"/>
                  </a:cubicBezTo>
                  <a:cubicBezTo>
                    <a:pt x="1167130" y="543560"/>
                    <a:pt x="1088390" y="524510"/>
                    <a:pt x="1000760" y="541020"/>
                  </a:cubicBezTo>
                  <a:cubicBezTo>
                    <a:pt x="913130" y="556260"/>
                    <a:pt x="836930" y="605790"/>
                    <a:pt x="749300" y="647700"/>
                  </a:cubicBezTo>
                  <a:cubicBezTo>
                    <a:pt x="647700" y="695960"/>
                    <a:pt x="537210" y="807720"/>
                    <a:pt x="427990" y="821690"/>
                  </a:cubicBezTo>
                  <a:cubicBezTo>
                    <a:pt x="323850" y="834390"/>
                    <a:pt x="181610" y="807720"/>
                    <a:pt x="111760" y="741680"/>
                  </a:cubicBezTo>
                  <a:cubicBezTo>
                    <a:pt x="38100" y="673100"/>
                    <a:pt x="11430" y="499110"/>
                    <a:pt x="5080" y="405130"/>
                  </a:cubicBezTo>
                  <a:cubicBezTo>
                    <a:pt x="0" y="340360"/>
                    <a:pt x="17780" y="288290"/>
                    <a:pt x="31750" y="237490"/>
                  </a:cubicBezTo>
                  <a:cubicBezTo>
                    <a:pt x="45720" y="193040"/>
                    <a:pt x="64770" y="147320"/>
                    <a:pt x="83820" y="116840"/>
                  </a:cubicBezTo>
                  <a:cubicBezTo>
                    <a:pt x="97790" y="96520"/>
                    <a:pt x="109220" y="85090"/>
                    <a:pt x="129540" y="69850"/>
                  </a:cubicBezTo>
                  <a:cubicBezTo>
                    <a:pt x="158750" y="49530"/>
                    <a:pt x="207010" y="22860"/>
                    <a:pt x="247650" y="13970"/>
                  </a:cubicBezTo>
                  <a:cubicBezTo>
                    <a:pt x="289560" y="6350"/>
                    <a:pt x="337820" y="8890"/>
                    <a:pt x="378460" y="20320"/>
                  </a:cubicBezTo>
                  <a:cubicBezTo>
                    <a:pt x="419100" y="31750"/>
                    <a:pt x="464820" y="62230"/>
                    <a:pt x="491490" y="86360"/>
                  </a:cubicBezTo>
                  <a:cubicBezTo>
                    <a:pt x="510540" y="102870"/>
                    <a:pt x="520700" y="115570"/>
                    <a:pt x="533400" y="137160"/>
                  </a:cubicBezTo>
                  <a:cubicBezTo>
                    <a:pt x="549910" y="168910"/>
                    <a:pt x="568960" y="226060"/>
                    <a:pt x="574040" y="261620"/>
                  </a:cubicBezTo>
                  <a:cubicBezTo>
                    <a:pt x="577850" y="285750"/>
                    <a:pt x="571500" y="327660"/>
                    <a:pt x="571500" y="327660"/>
                  </a:cubicBezTo>
                </a:path>
              </a:pathLst>
            </a:custGeom>
            <a:solidFill>
              <a:srgbClr val="E9E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2799074" y="6352223"/>
            <a:ext cx="105980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>
            <a:off x="10858189" y="6201975"/>
            <a:ext cx="6868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4880563" y="6221025"/>
            <a:ext cx="6868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748340" y="5765483"/>
            <a:ext cx="2103648" cy="69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7"/>
              </a:lnSpc>
              <a:spcBef>
                <a:spcPct val="0"/>
              </a:spcBef>
            </a:pPr>
            <a:r>
              <a:rPr lang="en-US" sz="399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embeddings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0120BB0-3512-B093-587A-9AAECD1F1F51}"/>
                  </a:ext>
                </a:extLst>
              </p14:cNvPr>
              <p14:cNvContentPartPr/>
              <p14:nvPr/>
            </p14:nvContentPartPr>
            <p14:xfrm>
              <a:off x="2514360" y="5913600"/>
              <a:ext cx="163440" cy="1317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0120BB0-3512-B093-587A-9AAECD1F1F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1360" y="5850600"/>
                <a:ext cx="289080" cy="25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8488" y="4236499"/>
            <a:ext cx="17511023" cy="4945243"/>
          </a:xfrm>
          <a:custGeom>
            <a:avLst/>
            <a:gdLst/>
            <a:ahLst/>
            <a:cxnLst/>
            <a:rect l="l" t="t" r="r" b="b"/>
            <a:pathLst>
              <a:path w="17511023" h="4945243">
                <a:moveTo>
                  <a:pt x="0" y="0"/>
                </a:moveTo>
                <a:lnTo>
                  <a:pt x="17511024" y="0"/>
                </a:lnTo>
                <a:lnTo>
                  <a:pt x="17511024" y="4945243"/>
                </a:lnTo>
                <a:lnTo>
                  <a:pt x="0" y="4945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8109" y="473285"/>
            <a:ext cx="16078730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Attention Weights Explaining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8109" y="2353770"/>
            <a:ext cx="17959891" cy="1739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2"/>
              </a:lnSpc>
              <a:spcBef>
                <a:spcPct val="0"/>
              </a:spcBef>
            </a:pPr>
            <a:r>
              <a:rPr lang="en-US" sz="5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 understand the importance of each token and sequence in the virus, we use attention weights.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50090" y="2277492"/>
            <a:ext cx="349766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2946407"/>
            <a:ext cx="18489428" cy="4741931"/>
          </a:xfrm>
          <a:custGeom>
            <a:avLst/>
            <a:gdLst/>
            <a:ahLst/>
            <a:cxnLst/>
            <a:rect l="l" t="t" r="r" b="b"/>
            <a:pathLst>
              <a:path w="18489428" h="4741931">
                <a:moveTo>
                  <a:pt x="0" y="0"/>
                </a:moveTo>
                <a:lnTo>
                  <a:pt x="18489428" y="0"/>
                </a:lnTo>
                <a:lnTo>
                  <a:pt x="18489428" y="4741932"/>
                </a:lnTo>
                <a:lnTo>
                  <a:pt x="0" y="4741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38" r="-10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5777" y="473285"/>
            <a:ext cx="4333341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12703" y="4057453"/>
            <a:ext cx="12500693" cy="5375298"/>
          </a:xfrm>
          <a:custGeom>
            <a:avLst/>
            <a:gdLst/>
            <a:ahLst/>
            <a:cxnLst/>
            <a:rect l="l" t="t" r="r" b="b"/>
            <a:pathLst>
              <a:path w="12500693" h="5375298">
                <a:moveTo>
                  <a:pt x="0" y="0"/>
                </a:moveTo>
                <a:lnTo>
                  <a:pt x="12500694" y="0"/>
                </a:lnTo>
                <a:lnTo>
                  <a:pt x="12500694" y="5375298"/>
                </a:lnTo>
                <a:lnTo>
                  <a:pt x="0" y="5375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979" y="473285"/>
            <a:ext cx="10840332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for Asian Flu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3951" y="2835703"/>
            <a:ext cx="15338199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ViroAlert was tested on </a:t>
            </a:r>
            <a:r>
              <a:rPr lang="en-US" sz="49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Asian Flu </a:t>
            </a:r>
            <a:r>
              <a:rPr lang="en-US" sz="4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sequences from 1957 to 1958.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  <a:endParaRPr lang="en-US" sz="4999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93542" y="3861273"/>
            <a:ext cx="12300916" cy="5397027"/>
          </a:xfrm>
          <a:custGeom>
            <a:avLst/>
            <a:gdLst/>
            <a:ahLst/>
            <a:cxnLst/>
            <a:rect l="l" t="t" r="r" b="b"/>
            <a:pathLst>
              <a:path w="12300916" h="5397027">
                <a:moveTo>
                  <a:pt x="0" y="0"/>
                </a:moveTo>
                <a:lnTo>
                  <a:pt x="12300916" y="0"/>
                </a:lnTo>
                <a:lnTo>
                  <a:pt x="12300916" y="5397027"/>
                </a:lnTo>
                <a:lnTo>
                  <a:pt x="0" y="5397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979" y="473285"/>
            <a:ext cx="10840332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for Hong Kong Flu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4347" y="2812457"/>
            <a:ext cx="16238966" cy="174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ViroAlert was tested on </a:t>
            </a:r>
            <a:r>
              <a:rPr lang="en-US" sz="49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Hong Kong flu </a:t>
            </a:r>
            <a:r>
              <a:rPr lang="en-US" sz="4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sequences from 1968 to 1970.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6980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274616" y="5356006"/>
            <a:ext cx="4699200" cy="1414882"/>
            <a:chOff x="0" y="0"/>
            <a:chExt cx="6265600" cy="18865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265600" cy="1886509"/>
            </a:xfrm>
            <a:custGeom>
              <a:avLst/>
              <a:gdLst/>
              <a:ahLst/>
              <a:cxnLst/>
              <a:rect l="l" t="t" r="r" b="b"/>
              <a:pathLst>
                <a:path w="6265600" h="1886509">
                  <a:moveTo>
                    <a:pt x="0" y="0"/>
                  </a:moveTo>
                  <a:lnTo>
                    <a:pt x="6265600" y="0"/>
                  </a:lnTo>
                  <a:lnTo>
                    <a:pt x="6265600" y="1886509"/>
                  </a:lnTo>
                  <a:lnTo>
                    <a:pt x="0" y="1886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1925"/>
              <a:ext cx="6265600" cy="17245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912"/>
                </a:lnSpc>
              </a:pPr>
              <a:r>
                <a:rPr lang="en-US" sz="7200">
                  <a:solidFill>
                    <a:srgbClr val="1DCDC3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05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171113" y="2952510"/>
            <a:ext cx="4516350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8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Intoduction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262410" y="1590366"/>
            <a:ext cx="4699200" cy="1155600"/>
            <a:chOff x="0" y="0"/>
            <a:chExt cx="6265600" cy="1540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265600" cy="1540800"/>
            </a:xfrm>
            <a:custGeom>
              <a:avLst/>
              <a:gdLst/>
              <a:ahLst/>
              <a:cxnLst/>
              <a:rect l="l" t="t" r="r" b="b"/>
              <a:pathLst>
                <a:path w="6265600" h="1540800">
                  <a:moveTo>
                    <a:pt x="0" y="0"/>
                  </a:moveTo>
                  <a:lnTo>
                    <a:pt x="6265600" y="0"/>
                  </a:lnTo>
                  <a:lnTo>
                    <a:pt x="6265600" y="1540800"/>
                  </a:lnTo>
                  <a:lnTo>
                    <a:pt x="0" y="154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1925"/>
              <a:ext cx="6265600" cy="13788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912"/>
                </a:lnSpc>
              </a:pPr>
              <a:r>
                <a:rPr lang="en-US" sz="7200">
                  <a:solidFill>
                    <a:srgbClr val="FFA73B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01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436790" y="2952510"/>
            <a:ext cx="4516350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8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System Flow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45441" y="1590366"/>
            <a:ext cx="4699200" cy="1155600"/>
            <a:chOff x="0" y="0"/>
            <a:chExt cx="6265600" cy="1540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65600" cy="1540800"/>
            </a:xfrm>
            <a:custGeom>
              <a:avLst/>
              <a:gdLst/>
              <a:ahLst/>
              <a:cxnLst/>
              <a:rect l="l" t="t" r="r" b="b"/>
              <a:pathLst>
                <a:path w="6265600" h="1540800">
                  <a:moveTo>
                    <a:pt x="0" y="0"/>
                  </a:moveTo>
                  <a:lnTo>
                    <a:pt x="6265600" y="0"/>
                  </a:lnTo>
                  <a:lnTo>
                    <a:pt x="6265600" y="1540800"/>
                  </a:lnTo>
                  <a:lnTo>
                    <a:pt x="0" y="154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61925"/>
              <a:ext cx="6265600" cy="13788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912"/>
                </a:lnSpc>
              </a:pPr>
              <a:r>
                <a:rPr lang="en-US" sz="7200">
                  <a:solidFill>
                    <a:srgbClr val="FF823B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02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66041" y="7234214"/>
            <a:ext cx="4516350" cy="120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8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Drug-Target Interaction Predictor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6973816" y="5508406"/>
            <a:ext cx="4699200" cy="1414882"/>
            <a:chOff x="0" y="0"/>
            <a:chExt cx="6265600" cy="188650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265600" cy="1886509"/>
            </a:xfrm>
            <a:custGeom>
              <a:avLst/>
              <a:gdLst/>
              <a:ahLst/>
              <a:cxnLst/>
              <a:rect l="l" t="t" r="r" b="b"/>
              <a:pathLst>
                <a:path w="6265600" h="1886509">
                  <a:moveTo>
                    <a:pt x="0" y="0"/>
                  </a:moveTo>
                  <a:lnTo>
                    <a:pt x="6265600" y="0"/>
                  </a:lnTo>
                  <a:lnTo>
                    <a:pt x="6265600" y="1886509"/>
                  </a:lnTo>
                  <a:lnTo>
                    <a:pt x="0" y="1886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61925"/>
              <a:ext cx="6265600" cy="17245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912"/>
                </a:lnSpc>
              </a:pPr>
              <a:r>
                <a:rPr lang="en-US" sz="7200">
                  <a:solidFill>
                    <a:srgbClr val="00A6A6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06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591858" y="2952510"/>
            <a:ext cx="4516350" cy="178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8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 Host Adaptability Predictor(ML)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8500509" y="1590366"/>
            <a:ext cx="4699200" cy="1155600"/>
            <a:chOff x="0" y="0"/>
            <a:chExt cx="6265600" cy="1540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265600" cy="1540800"/>
            </a:xfrm>
            <a:custGeom>
              <a:avLst/>
              <a:gdLst/>
              <a:ahLst/>
              <a:cxnLst/>
              <a:rect l="l" t="t" r="r" b="b"/>
              <a:pathLst>
                <a:path w="6265600" h="1540800">
                  <a:moveTo>
                    <a:pt x="0" y="0"/>
                  </a:moveTo>
                  <a:lnTo>
                    <a:pt x="6265600" y="0"/>
                  </a:lnTo>
                  <a:lnTo>
                    <a:pt x="6265600" y="1540800"/>
                  </a:lnTo>
                  <a:lnTo>
                    <a:pt x="0" y="154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61925"/>
              <a:ext cx="6265600" cy="13788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912"/>
                </a:lnSpc>
              </a:pPr>
              <a:r>
                <a:rPr lang="en-US" sz="7200">
                  <a:solidFill>
                    <a:srgbClr val="F5340B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065241" y="7234214"/>
            <a:ext cx="4516350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8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Drug Generator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673016" y="5508406"/>
            <a:ext cx="4699200" cy="1414882"/>
            <a:chOff x="0" y="0"/>
            <a:chExt cx="6265600" cy="18865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265600" cy="1886509"/>
            </a:xfrm>
            <a:custGeom>
              <a:avLst/>
              <a:gdLst/>
              <a:ahLst/>
              <a:cxnLst/>
              <a:rect l="l" t="t" r="r" b="b"/>
              <a:pathLst>
                <a:path w="6265600" h="1886509">
                  <a:moveTo>
                    <a:pt x="0" y="0"/>
                  </a:moveTo>
                  <a:lnTo>
                    <a:pt x="6265600" y="0"/>
                  </a:lnTo>
                  <a:lnTo>
                    <a:pt x="6265600" y="1886509"/>
                  </a:lnTo>
                  <a:lnTo>
                    <a:pt x="0" y="1886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1925"/>
              <a:ext cx="6265600" cy="17245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912"/>
                </a:lnSpc>
              </a:pPr>
              <a:r>
                <a:rPr lang="en-US" sz="7200">
                  <a:solidFill>
                    <a:srgbClr val="018790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07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199709" y="1590366"/>
            <a:ext cx="4699200" cy="1414882"/>
            <a:chOff x="0" y="0"/>
            <a:chExt cx="6265600" cy="18865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265600" cy="1886509"/>
            </a:xfrm>
            <a:custGeom>
              <a:avLst/>
              <a:gdLst/>
              <a:ahLst/>
              <a:cxnLst/>
              <a:rect l="l" t="t" r="r" b="b"/>
              <a:pathLst>
                <a:path w="6265600" h="1886509">
                  <a:moveTo>
                    <a:pt x="0" y="0"/>
                  </a:moveTo>
                  <a:lnTo>
                    <a:pt x="6265600" y="0"/>
                  </a:lnTo>
                  <a:lnTo>
                    <a:pt x="6265600" y="1886509"/>
                  </a:lnTo>
                  <a:lnTo>
                    <a:pt x="0" y="18865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1925"/>
              <a:ext cx="6265600" cy="172458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6912"/>
                </a:lnSpc>
              </a:pPr>
              <a:r>
                <a:rPr lang="en-US" sz="7200">
                  <a:solidFill>
                    <a:srgbClr val="78001B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291110" y="2952509"/>
            <a:ext cx="4516350" cy="178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8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 Host Adaptability Predictor(DL)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55866" y="7234214"/>
            <a:ext cx="4516350" cy="622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08"/>
              </a:lnSpc>
            </a:pPr>
            <a:r>
              <a:rPr lang="en-US" sz="48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Demo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831150" y="3790031"/>
            <a:ext cx="12644750" cy="5642720"/>
          </a:xfrm>
          <a:custGeom>
            <a:avLst/>
            <a:gdLst/>
            <a:ahLst/>
            <a:cxnLst/>
            <a:rect l="l" t="t" r="r" b="b"/>
            <a:pathLst>
              <a:path w="12644750" h="5642720">
                <a:moveTo>
                  <a:pt x="0" y="0"/>
                </a:moveTo>
                <a:lnTo>
                  <a:pt x="12644750" y="0"/>
                </a:lnTo>
                <a:lnTo>
                  <a:pt x="12644750" y="5642720"/>
                </a:lnTo>
                <a:lnTo>
                  <a:pt x="0" y="5642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4979" y="473285"/>
            <a:ext cx="10840332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for Swine Flu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3951" y="2835703"/>
            <a:ext cx="1533819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ViroAlert was tested on </a:t>
            </a:r>
            <a:r>
              <a:rPr lang="en-US" sz="4999" b="1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Swine Flu </a:t>
            </a:r>
            <a:r>
              <a:rPr lang="en-US" sz="4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sequences from 2009 to 2010.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4979" y="473285"/>
            <a:ext cx="10840332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for Corona Virus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6428" y="2812457"/>
            <a:ext cx="15338199" cy="1699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ViroAlert was tested on pre-2020 </a:t>
            </a:r>
            <a:r>
              <a:rPr lang="en-US" sz="4999" b="1" dirty="0">
                <a:solidFill>
                  <a:srgbClr val="000000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Corona Virus </a:t>
            </a:r>
            <a:r>
              <a:rPr lang="en-US" sz="4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sequences from non-human hosts (e.g., bats).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AAD8E-D248-3DE9-BF99-1778B1DE6B73}"/>
              </a:ext>
            </a:extLst>
          </p:cNvPr>
          <p:cNvSpPr txBox="1"/>
          <p:nvPr/>
        </p:nvSpPr>
        <p:spPr>
          <a:xfrm>
            <a:off x="2362200" y="4914899"/>
            <a:ext cx="10744200" cy="1138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999" dirty="0">
                <a:solidFill>
                  <a:srgbClr val="000000"/>
                </a:solidFill>
                <a:latin typeface="Barlow Condensed"/>
              </a:rPr>
              <a:t>85% were predicted as human-adapted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Barlow Condensed" panose="00000506000000000000" pitchFamily="2" charset="0"/>
                <a:ea typeface="Barlow Condensed" panose="00000506000000000000" pitchFamily="2" charset="0"/>
                <a:cs typeface="Barlow Condensed" panose="00000506000000000000" pitchFamily="2" charset="0"/>
              </a:rPr>
              <a:t>.</a:t>
            </a:r>
            <a:endParaRPr lang="en-US" sz="1800" dirty="0">
              <a:effectLst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58B85-07CA-C04B-F3DE-5DB9110E137D}"/>
              </a:ext>
            </a:extLst>
          </p:cNvPr>
          <p:cNvSpPr txBox="1"/>
          <p:nvPr/>
        </p:nvSpPr>
        <p:spPr>
          <a:xfrm>
            <a:off x="1796428" y="6101550"/>
            <a:ext cx="11734800" cy="190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99" dirty="0">
                <a:solidFill>
                  <a:srgbClr val="000000"/>
                </a:solidFill>
                <a:latin typeface="Barlow Condensed"/>
              </a:rPr>
              <a:t>ViroAlert can serve as a critical early-warning system for emerging pandemic threats.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5858">
            <a:off x="5928135" y="4183351"/>
            <a:ext cx="12388482" cy="0"/>
          </a:xfrm>
          <a:prstGeom prst="line">
            <a:avLst/>
          </a:prstGeom>
          <a:ln w="952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98400" y="5867450"/>
            <a:ext cx="4089586" cy="4419552"/>
          </a:xfrm>
          <a:custGeom>
            <a:avLst/>
            <a:gdLst/>
            <a:ahLst/>
            <a:cxnLst/>
            <a:rect l="l" t="t" r="r" b="b"/>
            <a:pathLst>
              <a:path w="4089586" h="4419552">
                <a:moveTo>
                  <a:pt x="0" y="0"/>
                </a:moveTo>
                <a:lnTo>
                  <a:pt x="4089586" y="0"/>
                </a:lnTo>
                <a:lnTo>
                  <a:pt x="4089586" y="4419552"/>
                </a:lnTo>
                <a:lnTo>
                  <a:pt x="0" y="441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52400" y="-152400"/>
            <a:ext cx="4572206" cy="5791074"/>
          </a:xfrm>
          <a:custGeom>
            <a:avLst/>
            <a:gdLst/>
            <a:ahLst/>
            <a:cxnLst/>
            <a:rect l="l" t="t" r="r" b="b"/>
            <a:pathLst>
              <a:path w="4572206" h="5791074">
                <a:moveTo>
                  <a:pt x="0" y="0"/>
                </a:moveTo>
                <a:lnTo>
                  <a:pt x="4572206" y="0"/>
                </a:lnTo>
                <a:lnTo>
                  <a:pt x="4572206" y="5791074"/>
                </a:lnTo>
                <a:lnTo>
                  <a:pt x="0" y="579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439118" y="4426121"/>
            <a:ext cx="16060197" cy="317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92"/>
              </a:lnSpc>
            </a:pPr>
            <a:r>
              <a:rPr lang="en-US" sz="127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Drug Target Interaction Predictor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50599" y="1372638"/>
            <a:ext cx="3133200" cy="2829763"/>
            <a:chOff x="0" y="0"/>
            <a:chExt cx="4177600" cy="37730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77600" cy="3773017"/>
            </a:xfrm>
            <a:custGeom>
              <a:avLst/>
              <a:gdLst/>
              <a:ahLst/>
              <a:cxnLst/>
              <a:rect l="l" t="t" r="r" b="b"/>
              <a:pathLst>
                <a:path w="4177600" h="3773017">
                  <a:moveTo>
                    <a:pt x="0" y="0"/>
                  </a:moveTo>
                  <a:lnTo>
                    <a:pt x="4177600" y="0"/>
                  </a:lnTo>
                  <a:lnTo>
                    <a:pt x="4177600" y="3773017"/>
                  </a:lnTo>
                  <a:lnTo>
                    <a:pt x="0" y="37730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3850"/>
              <a:ext cx="4177600" cy="344916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3824"/>
                </a:lnSpc>
              </a:pPr>
              <a:r>
                <a:rPr lang="en-US" sz="14400">
                  <a:solidFill>
                    <a:srgbClr val="434343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278924" y="2623629"/>
            <a:ext cx="7111670" cy="5618473"/>
          </a:xfrm>
          <a:custGeom>
            <a:avLst/>
            <a:gdLst/>
            <a:ahLst/>
            <a:cxnLst/>
            <a:rect l="l" t="t" r="r" b="b"/>
            <a:pathLst>
              <a:path w="7111670" h="5618473">
                <a:moveTo>
                  <a:pt x="0" y="0"/>
                </a:moveTo>
                <a:lnTo>
                  <a:pt x="7111670" y="0"/>
                </a:lnTo>
                <a:lnTo>
                  <a:pt x="7111670" y="5618472"/>
                </a:lnTo>
                <a:lnTo>
                  <a:pt x="0" y="5618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524739" y="473285"/>
            <a:ext cx="11254299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Drug Graph Construction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39891" y="4956932"/>
            <a:ext cx="974205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CC(=O)OC1=CC=CC=C1C(=O)O      ----&gt;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550991" y="473285"/>
            <a:ext cx="11254299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Drug Graph Construction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711536"/>
            <a:ext cx="14289338" cy="616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2"/>
              </a:lnSpc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convert the SMILES format of a drug into a graph structure where:</a:t>
            </a:r>
          </a:p>
          <a:p>
            <a:pPr marL="1079886" lvl="1" indent="-539943" algn="l">
              <a:lnSpc>
                <a:spcPts val="700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Nodes represent atoms</a:t>
            </a:r>
          </a:p>
          <a:p>
            <a:pPr marL="1079886" lvl="1" indent="-539943" algn="l">
              <a:lnSpc>
                <a:spcPts val="700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Edges represent chemical bonds</a:t>
            </a:r>
          </a:p>
          <a:p>
            <a:pPr marL="1079886" lvl="1" indent="-539943" algn="l">
              <a:lnSpc>
                <a:spcPts val="700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Each bond has a type (e.g., single, double, aromatic)</a:t>
            </a:r>
          </a:p>
          <a:p>
            <a:pPr marL="1079886" lvl="1" indent="-539943" algn="l">
              <a:lnSpc>
                <a:spcPts val="700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Edges are assigned weights based on bond type</a:t>
            </a:r>
          </a:p>
          <a:p>
            <a:pPr algn="l">
              <a:lnSpc>
                <a:spcPts val="7002"/>
              </a:lnSpc>
            </a:pPr>
            <a:endParaRPr lang="en-US" sz="5001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4180134" y="473285"/>
            <a:ext cx="11254299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pIC</a:t>
            </a: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₅₀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4951" y="3507506"/>
            <a:ext cx="14289338" cy="439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886" lvl="1" indent="-539943" algn="l">
              <a:lnSpc>
                <a:spcPts val="7002"/>
              </a:lnSpc>
              <a:spcBef>
                <a:spcPct val="0"/>
              </a:spcBef>
              <a:buFont typeface="Arial"/>
              <a:buChar char="•"/>
            </a:pPr>
            <a:r>
              <a:rPr lang="en-US" sz="5001" u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pIC₅₀ is the negative logarithm of the IC₅₀ value.</a:t>
            </a:r>
          </a:p>
          <a:p>
            <a:pPr marL="1079886" lvl="1" indent="-539943" algn="l">
              <a:lnSpc>
                <a:spcPts val="7002"/>
              </a:lnSpc>
              <a:spcBef>
                <a:spcPct val="0"/>
              </a:spcBef>
              <a:buFont typeface="Arial"/>
              <a:buChar char="•"/>
            </a:pPr>
            <a:r>
              <a:rPr lang="en-US" sz="5001" u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IC₅₀ is the concentration of a drug needed to reduce a specific biological activity by 50%.</a:t>
            </a:r>
          </a:p>
          <a:p>
            <a:pPr marL="1079886" lvl="1" indent="-539943" algn="l">
              <a:lnSpc>
                <a:spcPts val="7002"/>
              </a:lnSpc>
              <a:spcBef>
                <a:spcPct val="0"/>
              </a:spcBef>
              <a:buFont typeface="Arial"/>
              <a:buChar char="•"/>
            </a:pPr>
            <a:r>
              <a:rPr lang="en-US" sz="5001" u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higher the pIC₅₀, the stronger and more effective the drug is.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31794" y="473285"/>
            <a:ext cx="6538096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Dataset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031" y="2603611"/>
            <a:ext cx="17485969" cy="7359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</a:pPr>
            <a:r>
              <a:rPr lang="en-US" sz="57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Dataset Source: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dataset used was obtained from the </a:t>
            </a:r>
            <a:r>
              <a:rPr lang="en-US" sz="5000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ChEMBL</a:t>
            </a: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database.</a:t>
            </a:r>
          </a:p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sz="57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Data Format: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Each record in the dataset contains:</a:t>
            </a:r>
          </a:p>
          <a:p>
            <a:pPr marL="1079501" lvl="1" indent="-539750" algn="l">
              <a:lnSpc>
                <a:spcPts val="7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Drug molecule represented as a SMILES string</a:t>
            </a:r>
          </a:p>
          <a:p>
            <a:pPr marL="1079501" lvl="1" indent="-539750" algn="l">
              <a:lnSpc>
                <a:spcPts val="7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Viral protein represented by its amino acid sequence</a:t>
            </a:r>
          </a:p>
          <a:p>
            <a:pPr marL="1079501" lvl="1" indent="-539750" algn="l">
              <a:lnSpc>
                <a:spcPts val="7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pIC</a:t>
            </a: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₅₀ value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,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752710"/>
            <a:ext cx="18527874" cy="7376839"/>
          </a:xfrm>
          <a:custGeom>
            <a:avLst/>
            <a:gdLst/>
            <a:ahLst/>
            <a:cxnLst/>
            <a:rect l="l" t="t" r="r" b="b"/>
            <a:pathLst>
              <a:path w="18527874" h="7376839">
                <a:moveTo>
                  <a:pt x="0" y="0"/>
                </a:moveTo>
                <a:lnTo>
                  <a:pt x="18527874" y="0"/>
                </a:lnTo>
                <a:lnTo>
                  <a:pt x="18527874" y="7376839"/>
                </a:lnTo>
                <a:lnTo>
                  <a:pt x="0" y="7376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646563" y="488230"/>
            <a:ext cx="5831324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Block Diagram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14400" y="91821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2400" y="5524500"/>
            <a:ext cx="17550457" cy="3549337"/>
          </a:xfrm>
          <a:custGeom>
            <a:avLst/>
            <a:gdLst/>
            <a:ahLst/>
            <a:cxnLst/>
            <a:rect l="l" t="t" r="r" b="b"/>
            <a:pathLst>
              <a:path w="17550457" h="3549337">
                <a:moveTo>
                  <a:pt x="0" y="0"/>
                </a:moveTo>
                <a:lnTo>
                  <a:pt x="17550457" y="0"/>
                </a:lnTo>
                <a:lnTo>
                  <a:pt x="17550457" y="3549337"/>
                </a:lnTo>
                <a:lnTo>
                  <a:pt x="0" y="3549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47" t="-1088" r="-1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435716" y="473285"/>
            <a:ext cx="11254299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 Graph Construction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1807" y="2669267"/>
            <a:ext cx="17946193" cy="439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2"/>
              </a:lnSpc>
            </a:pPr>
            <a:r>
              <a:rPr lang="en-US" sz="500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use a pretrained protein language model (ESM) to generate a contact map, which predicts interaction probabilities between amino acids in the virus sequence. This contact map helps us build the protein graph.</a:t>
            </a:r>
          </a:p>
          <a:p>
            <a:pPr algn="l">
              <a:lnSpc>
                <a:spcPts val="7002"/>
              </a:lnSpc>
            </a:pPr>
            <a:endParaRPr lang="en-US" sz="5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algn="l">
              <a:lnSpc>
                <a:spcPts val="7002"/>
              </a:lnSpc>
            </a:pPr>
            <a:endParaRPr lang="en-US" sz="5001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2427185"/>
            <a:ext cx="17995514" cy="6831115"/>
          </a:xfrm>
          <a:custGeom>
            <a:avLst/>
            <a:gdLst/>
            <a:ahLst/>
            <a:cxnLst/>
            <a:rect l="l" t="t" r="r" b="b"/>
            <a:pathLst>
              <a:path w="17995514" h="6831115">
                <a:moveTo>
                  <a:pt x="0" y="0"/>
                </a:moveTo>
                <a:lnTo>
                  <a:pt x="17995514" y="0"/>
                </a:lnTo>
                <a:lnTo>
                  <a:pt x="17995514" y="6831115"/>
                </a:lnTo>
                <a:lnTo>
                  <a:pt x="0" y="6831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67" b="-10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05281" y="488230"/>
            <a:ext cx="1111388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Block Diagram for First Trial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022580" y="5148262"/>
            <a:ext cx="1110615" cy="292418"/>
            <a:chOff x="0" y="0"/>
            <a:chExt cx="1480820" cy="389890"/>
          </a:xfrm>
        </p:grpSpPr>
        <p:sp>
          <p:nvSpPr>
            <p:cNvPr id="7" name="Freeform 7"/>
            <p:cNvSpPr/>
            <p:nvPr/>
          </p:nvSpPr>
          <p:spPr>
            <a:xfrm>
              <a:off x="41910" y="43180"/>
              <a:ext cx="1398270" cy="309880"/>
            </a:xfrm>
            <a:custGeom>
              <a:avLst/>
              <a:gdLst/>
              <a:ahLst/>
              <a:cxnLst/>
              <a:rect l="l" t="t" r="r" b="b"/>
              <a:pathLst>
                <a:path w="1398270" h="309880">
                  <a:moveTo>
                    <a:pt x="1258570" y="245110"/>
                  </a:moveTo>
                  <a:cubicBezTo>
                    <a:pt x="933450" y="158750"/>
                    <a:pt x="767080" y="182880"/>
                    <a:pt x="671830" y="168910"/>
                  </a:cubicBezTo>
                  <a:cubicBezTo>
                    <a:pt x="609600" y="160020"/>
                    <a:pt x="581660" y="134620"/>
                    <a:pt x="518160" y="125730"/>
                  </a:cubicBezTo>
                  <a:cubicBezTo>
                    <a:pt x="422910" y="111760"/>
                    <a:pt x="153670" y="104140"/>
                    <a:pt x="149860" y="121920"/>
                  </a:cubicBezTo>
                  <a:cubicBezTo>
                    <a:pt x="147320" y="130810"/>
                    <a:pt x="179070" y="148590"/>
                    <a:pt x="210820" y="157480"/>
                  </a:cubicBezTo>
                  <a:cubicBezTo>
                    <a:pt x="298450" y="180340"/>
                    <a:pt x="636270" y="143510"/>
                    <a:pt x="732790" y="157480"/>
                  </a:cubicBezTo>
                  <a:cubicBezTo>
                    <a:pt x="770890" y="162560"/>
                    <a:pt x="773430" y="173990"/>
                    <a:pt x="810260" y="179070"/>
                  </a:cubicBezTo>
                  <a:cubicBezTo>
                    <a:pt x="897890" y="190500"/>
                    <a:pt x="1183640" y="154940"/>
                    <a:pt x="1254760" y="181610"/>
                  </a:cubicBezTo>
                  <a:cubicBezTo>
                    <a:pt x="1280160" y="191770"/>
                    <a:pt x="1304290" y="213360"/>
                    <a:pt x="1300480" y="223520"/>
                  </a:cubicBezTo>
                  <a:cubicBezTo>
                    <a:pt x="1290320" y="246380"/>
                    <a:pt x="1051560" y="232410"/>
                    <a:pt x="943610" y="222250"/>
                  </a:cubicBezTo>
                  <a:cubicBezTo>
                    <a:pt x="852170" y="212090"/>
                    <a:pt x="791210" y="182880"/>
                    <a:pt x="692150" y="172720"/>
                  </a:cubicBezTo>
                  <a:cubicBezTo>
                    <a:pt x="553720" y="158750"/>
                    <a:pt x="251460" y="190500"/>
                    <a:pt x="186690" y="168910"/>
                  </a:cubicBezTo>
                  <a:cubicBezTo>
                    <a:pt x="170180" y="163830"/>
                    <a:pt x="165100" y="156210"/>
                    <a:pt x="158750" y="147320"/>
                  </a:cubicBezTo>
                  <a:cubicBezTo>
                    <a:pt x="151130" y="137160"/>
                    <a:pt x="147320" y="123190"/>
                    <a:pt x="148590" y="111760"/>
                  </a:cubicBezTo>
                  <a:cubicBezTo>
                    <a:pt x="148590" y="100330"/>
                    <a:pt x="153670" y="86360"/>
                    <a:pt x="162560" y="77470"/>
                  </a:cubicBezTo>
                  <a:cubicBezTo>
                    <a:pt x="172720" y="67310"/>
                    <a:pt x="196850" y="57150"/>
                    <a:pt x="212090" y="58420"/>
                  </a:cubicBezTo>
                  <a:cubicBezTo>
                    <a:pt x="223520" y="58420"/>
                    <a:pt x="236220" y="64770"/>
                    <a:pt x="245110" y="73660"/>
                  </a:cubicBezTo>
                  <a:cubicBezTo>
                    <a:pt x="255270" y="85090"/>
                    <a:pt x="262890" y="109220"/>
                    <a:pt x="261620" y="124460"/>
                  </a:cubicBezTo>
                  <a:cubicBezTo>
                    <a:pt x="260350" y="135890"/>
                    <a:pt x="254000" y="148590"/>
                    <a:pt x="245110" y="156210"/>
                  </a:cubicBezTo>
                  <a:cubicBezTo>
                    <a:pt x="233680" y="165100"/>
                    <a:pt x="208280" y="172720"/>
                    <a:pt x="193040" y="170180"/>
                  </a:cubicBezTo>
                  <a:cubicBezTo>
                    <a:pt x="181610" y="168910"/>
                    <a:pt x="168910" y="161290"/>
                    <a:pt x="161290" y="152400"/>
                  </a:cubicBezTo>
                  <a:cubicBezTo>
                    <a:pt x="154940" y="143510"/>
                    <a:pt x="148590" y="129540"/>
                    <a:pt x="148590" y="118110"/>
                  </a:cubicBezTo>
                  <a:cubicBezTo>
                    <a:pt x="147320" y="106680"/>
                    <a:pt x="151130" y="92710"/>
                    <a:pt x="158750" y="82550"/>
                  </a:cubicBezTo>
                  <a:cubicBezTo>
                    <a:pt x="167640" y="71120"/>
                    <a:pt x="180340" y="63500"/>
                    <a:pt x="205740" y="58420"/>
                  </a:cubicBezTo>
                  <a:cubicBezTo>
                    <a:pt x="284480" y="38100"/>
                    <a:pt x="589280" y="45720"/>
                    <a:pt x="725170" y="59690"/>
                  </a:cubicBezTo>
                  <a:cubicBezTo>
                    <a:pt x="814070" y="69850"/>
                    <a:pt x="859790" y="97790"/>
                    <a:pt x="943610" y="107950"/>
                  </a:cubicBezTo>
                  <a:cubicBezTo>
                    <a:pt x="1052830" y="119380"/>
                    <a:pt x="1250950" y="86360"/>
                    <a:pt x="1323340" y="111760"/>
                  </a:cubicBezTo>
                  <a:cubicBezTo>
                    <a:pt x="1357630" y="123190"/>
                    <a:pt x="1380490" y="138430"/>
                    <a:pt x="1388110" y="162560"/>
                  </a:cubicBezTo>
                  <a:cubicBezTo>
                    <a:pt x="1398270" y="189230"/>
                    <a:pt x="1379220" y="248920"/>
                    <a:pt x="1360170" y="270510"/>
                  </a:cubicBezTo>
                  <a:cubicBezTo>
                    <a:pt x="1347470" y="285750"/>
                    <a:pt x="1334770" y="289560"/>
                    <a:pt x="1308100" y="294640"/>
                  </a:cubicBezTo>
                  <a:cubicBezTo>
                    <a:pt x="1239520" y="309880"/>
                    <a:pt x="1026160" y="298450"/>
                    <a:pt x="930910" y="295910"/>
                  </a:cubicBezTo>
                  <a:cubicBezTo>
                    <a:pt x="873760" y="294640"/>
                    <a:pt x="830580" y="295910"/>
                    <a:pt x="793750" y="289560"/>
                  </a:cubicBezTo>
                  <a:cubicBezTo>
                    <a:pt x="769620" y="285750"/>
                    <a:pt x="764540" y="276860"/>
                    <a:pt x="732790" y="271780"/>
                  </a:cubicBezTo>
                  <a:cubicBezTo>
                    <a:pt x="631190" y="255270"/>
                    <a:pt x="168910" y="308610"/>
                    <a:pt x="69850" y="260350"/>
                  </a:cubicBezTo>
                  <a:cubicBezTo>
                    <a:pt x="31750" y="241300"/>
                    <a:pt x="19050" y="213360"/>
                    <a:pt x="8890" y="185420"/>
                  </a:cubicBezTo>
                  <a:cubicBezTo>
                    <a:pt x="0" y="158750"/>
                    <a:pt x="3810" y="123190"/>
                    <a:pt x="10160" y="97790"/>
                  </a:cubicBezTo>
                  <a:cubicBezTo>
                    <a:pt x="15240" y="74930"/>
                    <a:pt x="25400" y="53340"/>
                    <a:pt x="39370" y="39370"/>
                  </a:cubicBezTo>
                  <a:cubicBezTo>
                    <a:pt x="53340" y="24130"/>
                    <a:pt x="74930" y="13970"/>
                    <a:pt x="96520" y="8890"/>
                  </a:cubicBezTo>
                  <a:cubicBezTo>
                    <a:pt x="119380" y="3810"/>
                    <a:pt x="139700" y="8890"/>
                    <a:pt x="173990" y="7620"/>
                  </a:cubicBezTo>
                  <a:cubicBezTo>
                    <a:pt x="241300" y="7620"/>
                    <a:pt x="379730" y="0"/>
                    <a:pt x="474980" y="8890"/>
                  </a:cubicBezTo>
                  <a:cubicBezTo>
                    <a:pt x="561340" y="17780"/>
                    <a:pt x="633730" y="48260"/>
                    <a:pt x="720090" y="58420"/>
                  </a:cubicBezTo>
                  <a:cubicBezTo>
                    <a:pt x="815340" y="67310"/>
                    <a:pt x="925830" y="45720"/>
                    <a:pt x="1024890" y="60960"/>
                  </a:cubicBezTo>
                  <a:cubicBezTo>
                    <a:pt x="1122680" y="74930"/>
                    <a:pt x="1272540" y="115570"/>
                    <a:pt x="1310640" y="147320"/>
                  </a:cubicBezTo>
                  <a:cubicBezTo>
                    <a:pt x="1324610" y="158750"/>
                    <a:pt x="1327150" y="171450"/>
                    <a:pt x="1329690" y="182880"/>
                  </a:cubicBezTo>
                  <a:cubicBezTo>
                    <a:pt x="1330960" y="191770"/>
                    <a:pt x="1329690" y="200660"/>
                    <a:pt x="1325880" y="209550"/>
                  </a:cubicBezTo>
                  <a:cubicBezTo>
                    <a:pt x="1320800" y="220980"/>
                    <a:pt x="1310640" y="233680"/>
                    <a:pt x="1299210" y="240030"/>
                  </a:cubicBezTo>
                  <a:cubicBezTo>
                    <a:pt x="1287780" y="246380"/>
                    <a:pt x="1258570" y="245110"/>
                    <a:pt x="1258570" y="245110"/>
                  </a:cubicBezTo>
                </a:path>
              </a:pathLst>
            </a:custGeom>
            <a:solidFill>
              <a:srgbClr val="E9E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96862" y="5093018"/>
            <a:ext cx="1185862" cy="303847"/>
            <a:chOff x="0" y="0"/>
            <a:chExt cx="1581150" cy="405130"/>
          </a:xfrm>
        </p:grpSpPr>
        <p:sp>
          <p:nvSpPr>
            <p:cNvPr id="9" name="Freeform 9"/>
            <p:cNvSpPr/>
            <p:nvPr/>
          </p:nvSpPr>
          <p:spPr>
            <a:xfrm>
              <a:off x="49530" y="15240"/>
              <a:ext cx="1483360" cy="345440"/>
            </a:xfrm>
            <a:custGeom>
              <a:avLst/>
              <a:gdLst/>
              <a:ahLst/>
              <a:cxnLst/>
              <a:rect l="l" t="t" r="r" b="b"/>
              <a:pathLst>
                <a:path w="1483360" h="345440">
                  <a:moveTo>
                    <a:pt x="58420" y="134620"/>
                  </a:moveTo>
                  <a:cubicBezTo>
                    <a:pt x="1272540" y="143510"/>
                    <a:pt x="1285240" y="153670"/>
                    <a:pt x="1306830" y="167640"/>
                  </a:cubicBezTo>
                  <a:cubicBezTo>
                    <a:pt x="1328420" y="182880"/>
                    <a:pt x="1365250" y="209550"/>
                    <a:pt x="1362710" y="222250"/>
                  </a:cubicBezTo>
                  <a:cubicBezTo>
                    <a:pt x="1358900" y="236220"/>
                    <a:pt x="1318260" y="246380"/>
                    <a:pt x="1277620" y="248920"/>
                  </a:cubicBezTo>
                  <a:cubicBezTo>
                    <a:pt x="1186180" y="255270"/>
                    <a:pt x="984250" y="189230"/>
                    <a:pt x="819150" y="176530"/>
                  </a:cubicBezTo>
                  <a:cubicBezTo>
                    <a:pt x="624840" y="160020"/>
                    <a:pt x="270510" y="204470"/>
                    <a:pt x="186690" y="172720"/>
                  </a:cubicBezTo>
                  <a:cubicBezTo>
                    <a:pt x="163830" y="163830"/>
                    <a:pt x="153670" y="151130"/>
                    <a:pt x="147320" y="137160"/>
                  </a:cubicBezTo>
                  <a:cubicBezTo>
                    <a:pt x="142240" y="125730"/>
                    <a:pt x="143510" y="109220"/>
                    <a:pt x="147320" y="96520"/>
                  </a:cubicBezTo>
                  <a:cubicBezTo>
                    <a:pt x="152400" y="85090"/>
                    <a:pt x="163830" y="72390"/>
                    <a:pt x="173990" y="66040"/>
                  </a:cubicBezTo>
                  <a:cubicBezTo>
                    <a:pt x="182880" y="62230"/>
                    <a:pt x="186690" y="62230"/>
                    <a:pt x="200660" y="59690"/>
                  </a:cubicBezTo>
                  <a:cubicBezTo>
                    <a:pt x="264160" y="52070"/>
                    <a:pt x="618490" y="74930"/>
                    <a:pt x="709930" y="59690"/>
                  </a:cubicBezTo>
                  <a:cubicBezTo>
                    <a:pt x="744220" y="54610"/>
                    <a:pt x="755650" y="41910"/>
                    <a:pt x="779780" y="38100"/>
                  </a:cubicBezTo>
                  <a:cubicBezTo>
                    <a:pt x="805180" y="33020"/>
                    <a:pt x="820420" y="35560"/>
                    <a:pt x="858520" y="35560"/>
                  </a:cubicBezTo>
                  <a:cubicBezTo>
                    <a:pt x="955040" y="35560"/>
                    <a:pt x="1271270" y="0"/>
                    <a:pt x="1374140" y="44450"/>
                  </a:cubicBezTo>
                  <a:cubicBezTo>
                    <a:pt x="1430020" y="69850"/>
                    <a:pt x="1471930" y="124460"/>
                    <a:pt x="1479550" y="156210"/>
                  </a:cubicBezTo>
                  <a:cubicBezTo>
                    <a:pt x="1483360" y="175260"/>
                    <a:pt x="1473200" y="196850"/>
                    <a:pt x="1463040" y="208280"/>
                  </a:cubicBezTo>
                  <a:cubicBezTo>
                    <a:pt x="1455420" y="217170"/>
                    <a:pt x="1441450" y="222250"/>
                    <a:pt x="1430020" y="223520"/>
                  </a:cubicBezTo>
                  <a:cubicBezTo>
                    <a:pt x="1418590" y="224790"/>
                    <a:pt x="1404620" y="223520"/>
                    <a:pt x="1394460" y="215900"/>
                  </a:cubicBezTo>
                  <a:cubicBezTo>
                    <a:pt x="1381760" y="208280"/>
                    <a:pt x="1367790" y="186690"/>
                    <a:pt x="1366520" y="171450"/>
                  </a:cubicBezTo>
                  <a:cubicBezTo>
                    <a:pt x="1365250" y="154940"/>
                    <a:pt x="1376680" y="132080"/>
                    <a:pt x="1388110" y="121920"/>
                  </a:cubicBezTo>
                  <a:cubicBezTo>
                    <a:pt x="1397000" y="113030"/>
                    <a:pt x="1409700" y="109220"/>
                    <a:pt x="1422400" y="109220"/>
                  </a:cubicBezTo>
                  <a:cubicBezTo>
                    <a:pt x="1437640" y="110490"/>
                    <a:pt x="1460500" y="123190"/>
                    <a:pt x="1470660" y="134620"/>
                  </a:cubicBezTo>
                  <a:cubicBezTo>
                    <a:pt x="1478280" y="143510"/>
                    <a:pt x="1482090" y="157480"/>
                    <a:pt x="1480820" y="168910"/>
                  </a:cubicBezTo>
                  <a:cubicBezTo>
                    <a:pt x="1478280" y="184150"/>
                    <a:pt x="1465580" y="207010"/>
                    <a:pt x="1452880" y="215900"/>
                  </a:cubicBezTo>
                  <a:cubicBezTo>
                    <a:pt x="1443990" y="222250"/>
                    <a:pt x="1432560" y="226060"/>
                    <a:pt x="1417320" y="223520"/>
                  </a:cubicBezTo>
                  <a:cubicBezTo>
                    <a:pt x="1390650" y="218440"/>
                    <a:pt x="1360170" y="166370"/>
                    <a:pt x="1305560" y="149860"/>
                  </a:cubicBezTo>
                  <a:cubicBezTo>
                    <a:pt x="1198880" y="116840"/>
                    <a:pt x="881380" y="121920"/>
                    <a:pt x="786130" y="140970"/>
                  </a:cubicBezTo>
                  <a:cubicBezTo>
                    <a:pt x="748030" y="148590"/>
                    <a:pt x="748030" y="166370"/>
                    <a:pt x="709930" y="173990"/>
                  </a:cubicBezTo>
                  <a:cubicBezTo>
                    <a:pt x="617220" y="194310"/>
                    <a:pt x="273050" y="187960"/>
                    <a:pt x="200660" y="173990"/>
                  </a:cubicBezTo>
                  <a:cubicBezTo>
                    <a:pt x="180340" y="170180"/>
                    <a:pt x="172720" y="168910"/>
                    <a:pt x="162560" y="160020"/>
                  </a:cubicBezTo>
                  <a:cubicBezTo>
                    <a:pt x="152400" y="149860"/>
                    <a:pt x="143510" y="125730"/>
                    <a:pt x="143510" y="110490"/>
                  </a:cubicBezTo>
                  <a:cubicBezTo>
                    <a:pt x="144780" y="97790"/>
                    <a:pt x="153670" y="82550"/>
                    <a:pt x="162560" y="74930"/>
                  </a:cubicBezTo>
                  <a:cubicBezTo>
                    <a:pt x="172720" y="66040"/>
                    <a:pt x="180340" y="63500"/>
                    <a:pt x="200660" y="59690"/>
                  </a:cubicBezTo>
                  <a:cubicBezTo>
                    <a:pt x="280670" y="45720"/>
                    <a:pt x="654050" y="50800"/>
                    <a:pt x="800100" y="60960"/>
                  </a:cubicBezTo>
                  <a:cubicBezTo>
                    <a:pt x="885190" y="66040"/>
                    <a:pt x="951230" y="76200"/>
                    <a:pt x="1000760" y="87630"/>
                  </a:cubicBezTo>
                  <a:cubicBezTo>
                    <a:pt x="1031240" y="93980"/>
                    <a:pt x="1040130" y="104140"/>
                    <a:pt x="1073150" y="110490"/>
                  </a:cubicBezTo>
                  <a:cubicBezTo>
                    <a:pt x="1139190" y="124460"/>
                    <a:pt x="1311910" y="114300"/>
                    <a:pt x="1375410" y="138430"/>
                  </a:cubicBezTo>
                  <a:cubicBezTo>
                    <a:pt x="1409700" y="152400"/>
                    <a:pt x="1432560" y="167640"/>
                    <a:pt x="1445260" y="190500"/>
                  </a:cubicBezTo>
                  <a:cubicBezTo>
                    <a:pt x="1456690" y="210820"/>
                    <a:pt x="1457960" y="243840"/>
                    <a:pt x="1451610" y="266700"/>
                  </a:cubicBezTo>
                  <a:cubicBezTo>
                    <a:pt x="1445260" y="290830"/>
                    <a:pt x="1423670" y="321310"/>
                    <a:pt x="1403350" y="332740"/>
                  </a:cubicBezTo>
                  <a:cubicBezTo>
                    <a:pt x="1385570" y="342900"/>
                    <a:pt x="1361440" y="345440"/>
                    <a:pt x="1338580" y="337820"/>
                  </a:cubicBezTo>
                  <a:cubicBezTo>
                    <a:pt x="1305560" y="327660"/>
                    <a:pt x="1292860" y="270510"/>
                    <a:pt x="1230630" y="248920"/>
                  </a:cubicBezTo>
                  <a:cubicBezTo>
                    <a:pt x="1052830" y="184150"/>
                    <a:pt x="157480" y="281940"/>
                    <a:pt x="44450" y="247650"/>
                  </a:cubicBezTo>
                  <a:cubicBezTo>
                    <a:pt x="24130" y="241300"/>
                    <a:pt x="19050" y="234950"/>
                    <a:pt x="11430" y="224790"/>
                  </a:cubicBezTo>
                  <a:cubicBezTo>
                    <a:pt x="3810" y="213360"/>
                    <a:pt x="0" y="196850"/>
                    <a:pt x="1270" y="185420"/>
                  </a:cubicBezTo>
                  <a:cubicBezTo>
                    <a:pt x="3810" y="172720"/>
                    <a:pt x="11430" y="157480"/>
                    <a:pt x="20320" y="148590"/>
                  </a:cubicBezTo>
                  <a:cubicBezTo>
                    <a:pt x="30480" y="140970"/>
                    <a:pt x="58420" y="134620"/>
                    <a:pt x="58420" y="134620"/>
                  </a:cubicBezTo>
                </a:path>
              </a:pathLst>
            </a:custGeom>
            <a:solidFill>
              <a:srgbClr val="E9E6E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5858">
            <a:off x="5928135" y="4183351"/>
            <a:ext cx="12388482" cy="0"/>
          </a:xfrm>
          <a:prstGeom prst="line">
            <a:avLst/>
          </a:prstGeom>
          <a:ln w="952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98400" y="5867450"/>
            <a:ext cx="4089586" cy="4419552"/>
          </a:xfrm>
          <a:custGeom>
            <a:avLst/>
            <a:gdLst/>
            <a:ahLst/>
            <a:cxnLst/>
            <a:rect l="l" t="t" r="r" b="b"/>
            <a:pathLst>
              <a:path w="4089586" h="4419552">
                <a:moveTo>
                  <a:pt x="0" y="0"/>
                </a:moveTo>
                <a:lnTo>
                  <a:pt x="4089586" y="0"/>
                </a:lnTo>
                <a:lnTo>
                  <a:pt x="4089586" y="4419552"/>
                </a:lnTo>
                <a:lnTo>
                  <a:pt x="0" y="441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52400" y="-152400"/>
            <a:ext cx="4572206" cy="5791074"/>
          </a:xfrm>
          <a:custGeom>
            <a:avLst/>
            <a:gdLst/>
            <a:ahLst/>
            <a:cxnLst/>
            <a:rect l="l" t="t" r="r" b="b"/>
            <a:pathLst>
              <a:path w="4572206" h="5791074">
                <a:moveTo>
                  <a:pt x="0" y="0"/>
                </a:moveTo>
                <a:lnTo>
                  <a:pt x="4572206" y="0"/>
                </a:lnTo>
                <a:lnTo>
                  <a:pt x="4572206" y="5791074"/>
                </a:lnTo>
                <a:lnTo>
                  <a:pt x="0" y="579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50599" y="4918935"/>
            <a:ext cx="8109402" cy="186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24"/>
              </a:lnSpc>
            </a:pPr>
            <a:r>
              <a:rPr lang="en-US" sz="14400" dirty="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Introduction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50599" y="2041801"/>
            <a:ext cx="3133200" cy="2160600"/>
            <a:chOff x="0" y="0"/>
            <a:chExt cx="4177600" cy="2880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77600" cy="2880800"/>
            </a:xfrm>
            <a:custGeom>
              <a:avLst/>
              <a:gdLst/>
              <a:ahLst/>
              <a:cxnLst/>
              <a:rect l="l" t="t" r="r" b="b"/>
              <a:pathLst>
                <a:path w="4177600" h="2880800">
                  <a:moveTo>
                    <a:pt x="0" y="0"/>
                  </a:moveTo>
                  <a:lnTo>
                    <a:pt x="4177600" y="0"/>
                  </a:lnTo>
                  <a:lnTo>
                    <a:pt x="4177600" y="2880800"/>
                  </a:lnTo>
                  <a:lnTo>
                    <a:pt x="0" y="288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3850"/>
              <a:ext cx="4177600" cy="255695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3824"/>
                </a:lnSpc>
              </a:pPr>
              <a:r>
                <a:rPr lang="en-US" sz="14400">
                  <a:solidFill>
                    <a:srgbClr val="434343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51629" y="2855425"/>
            <a:ext cx="11663451" cy="6846548"/>
          </a:xfrm>
          <a:custGeom>
            <a:avLst/>
            <a:gdLst/>
            <a:ahLst/>
            <a:cxnLst/>
            <a:rect l="l" t="t" r="r" b="b"/>
            <a:pathLst>
              <a:path w="11663451" h="6846548">
                <a:moveTo>
                  <a:pt x="0" y="0"/>
                </a:moveTo>
                <a:lnTo>
                  <a:pt x="11663451" y="0"/>
                </a:lnTo>
                <a:lnTo>
                  <a:pt x="11663451" y="6846548"/>
                </a:lnTo>
                <a:lnTo>
                  <a:pt x="0" y="6846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1255307" y="473285"/>
            <a:ext cx="14174494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Graph Convolutional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-1234492" y="510639"/>
            <a:ext cx="14174494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Graph Convolutional Network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5310" y="2621154"/>
            <a:ext cx="10226489" cy="781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node feature update can be 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3BAC39-0C7B-4EFE-1374-B7711FBB48C0}"/>
                  </a:ext>
                </a:extLst>
              </p:cNvPr>
              <p:cNvSpPr txBox="1"/>
              <p:nvPr/>
            </p:nvSpPr>
            <p:spPr>
              <a:xfrm>
                <a:off x="4867348" y="3745865"/>
                <a:ext cx="7837851" cy="15771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  <m:d>
                            <m:d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</m:d>
                          <m:r>
                            <m:rPr>
                              <m:brk m:alnAt="7"/>
                            </m:rP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√</m:t>
                              </m:r>
                              <m:sSub>
                                <m:sSubPr>
                                  <m:ctrlPr>
                                    <a:rPr lang="en-US" sz="4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4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sz="40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4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3BAC39-0C7B-4EFE-1374-B7711FBB4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348" y="3745865"/>
                <a:ext cx="7837851" cy="15771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6C053-EDA5-CEA6-8652-5233CD37C830}"/>
                  </a:ext>
                </a:extLst>
              </p:cNvPr>
              <p:cNvSpPr txBox="1"/>
              <p:nvPr/>
            </p:nvSpPr>
            <p:spPr>
              <a:xfrm>
                <a:off x="3809291" y="5905500"/>
                <a:ext cx="10669418" cy="3433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000000"/>
                    </a:solidFill>
                    <a:latin typeface="Barlow Condensed"/>
                  </a:rPr>
                  <a:t>Where: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4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4000" dirty="0">
                    <a:solidFill>
                      <a:srgbClr val="000000"/>
                    </a:solidFill>
                    <a:latin typeface="Barlow Condensed"/>
                  </a:rPr>
                  <a:t>: feature vector of node j at layer 𝑙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4000" dirty="0">
                    <a:solidFill>
                      <a:srgbClr val="000000"/>
                    </a:solidFill>
                    <a:latin typeface="Barlow Condensed"/>
                  </a:rPr>
                  <a:t> learnable weight matrix at layer 𝑙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4000" dirty="0">
                    <a:latin typeface="Barlow Condensed"/>
                    <a:ea typeface="Cambria Math" panose="02040503050406030204" pitchFamily="18" charset="0"/>
                  </a:rPr>
                  <a:t> non-linear activation function (like ReLU)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brk m:alnAt="7"/>
                          </m:r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4000" dirty="0">
                    <a:solidFill>
                      <a:srgbClr val="000000"/>
                    </a:solidFill>
                    <a:latin typeface="Barlow Condensed"/>
                  </a:rPr>
                  <a:t>: set of neighbors of node 𝑖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26C053-EDA5-CEA6-8652-5233CD37C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91" y="5905500"/>
                <a:ext cx="10669418" cy="3433312"/>
              </a:xfrm>
              <a:prstGeom prst="rect">
                <a:avLst/>
              </a:prstGeom>
              <a:blipFill>
                <a:blip r:embed="rId4"/>
                <a:stretch>
                  <a:fillRect l="-2057" t="-3197" b="-6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52834" y="473285"/>
            <a:ext cx="4333341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9115" y="3782654"/>
            <a:ext cx="17669771" cy="382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Our Drug Target Interaction model achieved the following performance metrics on the test data:</a:t>
            </a:r>
          </a:p>
          <a:p>
            <a:pPr algn="l">
              <a:lnSpc>
                <a:spcPts val="6000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marL="1079505" lvl="1" indent="-539753" algn="l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MSE: 0.9</a:t>
            </a:r>
          </a:p>
          <a:p>
            <a:pPr marL="1079505" lvl="1" indent="-539753" algn="l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Pearson Correlation Coefficient: 0.83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5858">
            <a:off x="5928135" y="4183351"/>
            <a:ext cx="12388482" cy="0"/>
          </a:xfrm>
          <a:prstGeom prst="line">
            <a:avLst/>
          </a:prstGeom>
          <a:ln w="952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98400" y="5867450"/>
            <a:ext cx="4089586" cy="4419552"/>
          </a:xfrm>
          <a:custGeom>
            <a:avLst/>
            <a:gdLst/>
            <a:ahLst/>
            <a:cxnLst/>
            <a:rect l="l" t="t" r="r" b="b"/>
            <a:pathLst>
              <a:path w="4089586" h="4419552">
                <a:moveTo>
                  <a:pt x="0" y="0"/>
                </a:moveTo>
                <a:lnTo>
                  <a:pt x="4089586" y="0"/>
                </a:lnTo>
                <a:lnTo>
                  <a:pt x="4089586" y="4419552"/>
                </a:lnTo>
                <a:lnTo>
                  <a:pt x="0" y="441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52400" y="-152400"/>
            <a:ext cx="4572206" cy="5791074"/>
          </a:xfrm>
          <a:custGeom>
            <a:avLst/>
            <a:gdLst/>
            <a:ahLst/>
            <a:cxnLst/>
            <a:rect l="l" t="t" r="r" b="b"/>
            <a:pathLst>
              <a:path w="4572206" h="5791074">
                <a:moveTo>
                  <a:pt x="0" y="0"/>
                </a:moveTo>
                <a:lnTo>
                  <a:pt x="4572206" y="0"/>
                </a:lnTo>
                <a:lnTo>
                  <a:pt x="4572206" y="5791074"/>
                </a:lnTo>
                <a:lnTo>
                  <a:pt x="0" y="579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928201" y="4751692"/>
            <a:ext cx="8863663" cy="163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92"/>
              </a:lnSpc>
            </a:pPr>
            <a:r>
              <a:rPr lang="en-US" sz="127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Drug Generator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50599" y="1372638"/>
            <a:ext cx="3133200" cy="2829763"/>
            <a:chOff x="0" y="0"/>
            <a:chExt cx="4177600" cy="37730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77600" cy="3773017"/>
            </a:xfrm>
            <a:custGeom>
              <a:avLst/>
              <a:gdLst/>
              <a:ahLst/>
              <a:cxnLst/>
              <a:rect l="l" t="t" r="r" b="b"/>
              <a:pathLst>
                <a:path w="4177600" h="3773017">
                  <a:moveTo>
                    <a:pt x="0" y="0"/>
                  </a:moveTo>
                  <a:lnTo>
                    <a:pt x="4177600" y="0"/>
                  </a:lnTo>
                  <a:lnTo>
                    <a:pt x="4177600" y="3773017"/>
                  </a:lnTo>
                  <a:lnTo>
                    <a:pt x="0" y="37730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3850"/>
              <a:ext cx="4177600" cy="344916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3824"/>
                </a:lnSpc>
              </a:pPr>
              <a:r>
                <a:rPr lang="en-US" sz="14400">
                  <a:solidFill>
                    <a:srgbClr val="434343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363530">
            <a:off x="14575723" y="-577737"/>
            <a:ext cx="5387253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424438" y="52613"/>
            <a:ext cx="7579800" cy="1768574"/>
            <a:chOff x="0" y="0"/>
            <a:chExt cx="10106400" cy="235809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06400" cy="2358099"/>
            </a:xfrm>
            <a:custGeom>
              <a:avLst/>
              <a:gdLst/>
              <a:ahLst/>
              <a:cxnLst/>
              <a:rect l="l" t="t" r="r" b="b"/>
              <a:pathLst>
                <a:path w="10106400" h="2358099">
                  <a:moveTo>
                    <a:pt x="0" y="0"/>
                  </a:moveTo>
                  <a:lnTo>
                    <a:pt x="10106400" y="0"/>
                  </a:lnTo>
                  <a:lnTo>
                    <a:pt x="10106400" y="2358099"/>
                  </a:lnTo>
                  <a:lnTo>
                    <a:pt x="0" y="23580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0"/>
              <a:ext cx="10106400" cy="216759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r">
                <a:lnSpc>
                  <a:spcPts val="8639"/>
                </a:lnSpc>
              </a:pPr>
              <a:r>
                <a:rPr lang="en-US" sz="8999">
                  <a:solidFill>
                    <a:srgbClr val="000000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GAN Pipleline</a:t>
              </a:r>
            </a:p>
          </p:txBody>
        </p:sp>
      </p:grpSp>
      <p:sp>
        <p:nvSpPr>
          <p:cNvPr id="7" name="AutoShape 7"/>
          <p:cNvSpPr/>
          <p:nvPr/>
        </p:nvSpPr>
        <p:spPr>
          <a:xfrm rot="139633">
            <a:off x="9629315" y="8226025"/>
            <a:ext cx="938274" cy="0"/>
          </a:xfrm>
          <a:prstGeom prst="line">
            <a:avLst/>
          </a:prstGeom>
          <a:ln w="19050" cap="rnd">
            <a:solidFill>
              <a:srgbClr val="1DCDC3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139633">
            <a:off x="7929015" y="6164875"/>
            <a:ext cx="938274" cy="0"/>
          </a:xfrm>
          <a:prstGeom prst="line">
            <a:avLst/>
          </a:prstGeom>
          <a:ln w="19050" cap="rnd">
            <a:solidFill>
              <a:srgbClr val="1DCDC3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139633">
            <a:off x="9629315" y="4123925"/>
            <a:ext cx="938274" cy="0"/>
          </a:xfrm>
          <a:prstGeom prst="line">
            <a:avLst/>
          </a:prstGeom>
          <a:ln w="19050" cap="rnd">
            <a:solidFill>
              <a:srgbClr val="1DCDC3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7929015" y="2062775"/>
            <a:ext cx="938274" cy="19050"/>
          </a:xfrm>
          <a:prstGeom prst="line">
            <a:avLst/>
          </a:prstGeom>
          <a:ln w="19050" cap="rnd">
            <a:solidFill>
              <a:srgbClr val="1DCDC3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6208074" y="936900"/>
            <a:ext cx="6102060" cy="8413352"/>
          </a:xfrm>
          <a:custGeom>
            <a:avLst/>
            <a:gdLst/>
            <a:ahLst/>
            <a:cxnLst/>
            <a:rect l="l" t="t" r="r" b="b"/>
            <a:pathLst>
              <a:path w="6102060" h="8413352">
                <a:moveTo>
                  <a:pt x="0" y="0"/>
                </a:moveTo>
                <a:lnTo>
                  <a:pt x="6102060" y="0"/>
                </a:lnTo>
                <a:lnTo>
                  <a:pt x="6102060" y="8413352"/>
                </a:lnTo>
                <a:lnTo>
                  <a:pt x="0" y="84133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437650" y="1160000"/>
            <a:ext cx="1824600" cy="1824600"/>
            <a:chOff x="0" y="0"/>
            <a:chExt cx="2432800" cy="243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32812" cy="2432812"/>
            </a:xfrm>
            <a:custGeom>
              <a:avLst/>
              <a:gdLst/>
              <a:ahLst/>
              <a:cxnLst/>
              <a:rect l="l" t="t" r="r" b="b"/>
              <a:pathLst>
                <a:path w="2432812" h="2432812">
                  <a:moveTo>
                    <a:pt x="0" y="1216406"/>
                  </a:moveTo>
                  <a:cubicBezTo>
                    <a:pt x="0" y="544576"/>
                    <a:pt x="544576" y="0"/>
                    <a:pt x="1216406" y="0"/>
                  </a:cubicBezTo>
                  <a:cubicBezTo>
                    <a:pt x="1888236" y="0"/>
                    <a:pt x="2432812" y="544576"/>
                    <a:pt x="2432812" y="1216406"/>
                  </a:cubicBezTo>
                  <a:cubicBezTo>
                    <a:pt x="2432812" y="1888236"/>
                    <a:pt x="1888236" y="2432812"/>
                    <a:pt x="1216406" y="2432812"/>
                  </a:cubicBezTo>
                  <a:cubicBezTo>
                    <a:pt x="544576" y="2432812"/>
                    <a:pt x="0" y="1888236"/>
                    <a:pt x="0" y="1216406"/>
                  </a:cubicBezTo>
                  <a:close/>
                </a:path>
              </a:pathLst>
            </a:custGeom>
            <a:solidFill>
              <a:srgbClr val="1DCDC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34354" y="3221134"/>
            <a:ext cx="1824600" cy="1824600"/>
            <a:chOff x="0" y="0"/>
            <a:chExt cx="2432800" cy="243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2812" cy="2432812"/>
            </a:xfrm>
            <a:custGeom>
              <a:avLst/>
              <a:gdLst/>
              <a:ahLst/>
              <a:cxnLst/>
              <a:rect l="l" t="t" r="r" b="b"/>
              <a:pathLst>
                <a:path w="2432812" h="2432812">
                  <a:moveTo>
                    <a:pt x="0" y="1216406"/>
                  </a:moveTo>
                  <a:cubicBezTo>
                    <a:pt x="0" y="544576"/>
                    <a:pt x="544576" y="0"/>
                    <a:pt x="1216406" y="0"/>
                  </a:cubicBezTo>
                  <a:cubicBezTo>
                    <a:pt x="1888236" y="0"/>
                    <a:pt x="2432812" y="544576"/>
                    <a:pt x="2432812" y="1216406"/>
                  </a:cubicBezTo>
                  <a:cubicBezTo>
                    <a:pt x="2432812" y="1888236"/>
                    <a:pt x="1888236" y="2432812"/>
                    <a:pt x="1216406" y="2432812"/>
                  </a:cubicBezTo>
                  <a:cubicBezTo>
                    <a:pt x="544576" y="2432812"/>
                    <a:pt x="0" y="1888236"/>
                    <a:pt x="0" y="1216406"/>
                  </a:cubicBezTo>
                  <a:close/>
                </a:path>
              </a:pathLst>
            </a:custGeom>
            <a:solidFill>
              <a:srgbClr val="1DCDC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437650" y="5256772"/>
            <a:ext cx="1824600" cy="1824600"/>
            <a:chOff x="0" y="0"/>
            <a:chExt cx="2432800" cy="243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432812" cy="2432812"/>
            </a:xfrm>
            <a:custGeom>
              <a:avLst/>
              <a:gdLst/>
              <a:ahLst/>
              <a:cxnLst/>
              <a:rect l="l" t="t" r="r" b="b"/>
              <a:pathLst>
                <a:path w="2432812" h="2432812">
                  <a:moveTo>
                    <a:pt x="0" y="1216406"/>
                  </a:moveTo>
                  <a:cubicBezTo>
                    <a:pt x="0" y="544576"/>
                    <a:pt x="544576" y="0"/>
                    <a:pt x="1216406" y="0"/>
                  </a:cubicBezTo>
                  <a:cubicBezTo>
                    <a:pt x="1888236" y="0"/>
                    <a:pt x="2432812" y="544576"/>
                    <a:pt x="2432812" y="1216406"/>
                  </a:cubicBezTo>
                  <a:cubicBezTo>
                    <a:pt x="2432812" y="1888236"/>
                    <a:pt x="1888236" y="2432812"/>
                    <a:pt x="1216406" y="2432812"/>
                  </a:cubicBezTo>
                  <a:cubicBezTo>
                    <a:pt x="544576" y="2432812"/>
                    <a:pt x="0" y="1888236"/>
                    <a:pt x="0" y="1216406"/>
                  </a:cubicBezTo>
                  <a:close/>
                </a:path>
              </a:pathLst>
            </a:custGeom>
            <a:solidFill>
              <a:srgbClr val="1DCDC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34354" y="7279756"/>
            <a:ext cx="1824600" cy="1824600"/>
            <a:chOff x="0" y="0"/>
            <a:chExt cx="2432800" cy="243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432812" cy="2432812"/>
            </a:xfrm>
            <a:custGeom>
              <a:avLst/>
              <a:gdLst/>
              <a:ahLst/>
              <a:cxnLst/>
              <a:rect l="l" t="t" r="r" b="b"/>
              <a:pathLst>
                <a:path w="2432812" h="2432812">
                  <a:moveTo>
                    <a:pt x="0" y="1216406"/>
                  </a:moveTo>
                  <a:cubicBezTo>
                    <a:pt x="0" y="544576"/>
                    <a:pt x="544576" y="0"/>
                    <a:pt x="1216406" y="0"/>
                  </a:cubicBezTo>
                  <a:cubicBezTo>
                    <a:pt x="1888236" y="0"/>
                    <a:pt x="2432812" y="544576"/>
                    <a:pt x="2432812" y="1216406"/>
                  </a:cubicBezTo>
                  <a:cubicBezTo>
                    <a:pt x="2432812" y="1888236"/>
                    <a:pt x="1888236" y="2432812"/>
                    <a:pt x="1216406" y="2432812"/>
                  </a:cubicBezTo>
                  <a:cubicBezTo>
                    <a:pt x="544576" y="2432812"/>
                    <a:pt x="0" y="1888236"/>
                    <a:pt x="0" y="1216406"/>
                  </a:cubicBezTo>
                  <a:close/>
                </a:path>
              </a:pathLst>
            </a:custGeom>
            <a:solidFill>
              <a:srgbClr val="1DCDC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670750" y="1393100"/>
            <a:ext cx="1358400" cy="1358400"/>
            <a:chOff x="0" y="0"/>
            <a:chExt cx="1811200" cy="18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11274" cy="1811274"/>
            </a:xfrm>
            <a:custGeom>
              <a:avLst/>
              <a:gdLst/>
              <a:ahLst/>
              <a:cxnLst/>
              <a:rect l="l" t="t" r="r" b="b"/>
              <a:pathLst>
                <a:path w="1811274" h="1811274">
                  <a:moveTo>
                    <a:pt x="0" y="905637"/>
                  </a:moveTo>
                  <a:cubicBezTo>
                    <a:pt x="0" y="405511"/>
                    <a:pt x="405511" y="0"/>
                    <a:pt x="905637" y="0"/>
                  </a:cubicBezTo>
                  <a:cubicBezTo>
                    <a:pt x="1405763" y="0"/>
                    <a:pt x="1811274" y="405511"/>
                    <a:pt x="1811274" y="905637"/>
                  </a:cubicBezTo>
                  <a:cubicBezTo>
                    <a:pt x="1811274" y="1405763"/>
                    <a:pt x="1405763" y="1811274"/>
                    <a:pt x="905637" y="1811274"/>
                  </a:cubicBezTo>
                  <a:cubicBezTo>
                    <a:pt x="405511" y="1811274"/>
                    <a:pt x="0" y="1405763"/>
                    <a:pt x="0" y="905637"/>
                  </a:cubicBez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467450" y="7512874"/>
            <a:ext cx="1358400" cy="1358400"/>
            <a:chOff x="0" y="0"/>
            <a:chExt cx="1811200" cy="18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11274" cy="1811274"/>
            </a:xfrm>
            <a:custGeom>
              <a:avLst/>
              <a:gdLst/>
              <a:ahLst/>
              <a:cxnLst/>
              <a:rect l="l" t="t" r="r" b="b"/>
              <a:pathLst>
                <a:path w="1811274" h="1811274">
                  <a:moveTo>
                    <a:pt x="0" y="905637"/>
                  </a:moveTo>
                  <a:cubicBezTo>
                    <a:pt x="0" y="405511"/>
                    <a:pt x="405511" y="0"/>
                    <a:pt x="905637" y="0"/>
                  </a:cubicBezTo>
                  <a:cubicBezTo>
                    <a:pt x="1405763" y="0"/>
                    <a:pt x="1811274" y="405511"/>
                    <a:pt x="1811274" y="905637"/>
                  </a:cubicBezTo>
                  <a:cubicBezTo>
                    <a:pt x="1811274" y="1405763"/>
                    <a:pt x="1405763" y="1811274"/>
                    <a:pt x="905637" y="1811274"/>
                  </a:cubicBezTo>
                  <a:cubicBezTo>
                    <a:pt x="405511" y="1811274"/>
                    <a:pt x="0" y="1405763"/>
                    <a:pt x="0" y="905637"/>
                  </a:cubicBez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467474" y="3454226"/>
            <a:ext cx="1358400" cy="1358400"/>
            <a:chOff x="0" y="0"/>
            <a:chExt cx="1811200" cy="18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11274" cy="1811274"/>
            </a:xfrm>
            <a:custGeom>
              <a:avLst/>
              <a:gdLst/>
              <a:ahLst/>
              <a:cxnLst/>
              <a:rect l="l" t="t" r="r" b="b"/>
              <a:pathLst>
                <a:path w="1811274" h="1811274">
                  <a:moveTo>
                    <a:pt x="0" y="905637"/>
                  </a:moveTo>
                  <a:cubicBezTo>
                    <a:pt x="0" y="405511"/>
                    <a:pt x="405511" y="0"/>
                    <a:pt x="905637" y="0"/>
                  </a:cubicBezTo>
                  <a:cubicBezTo>
                    <a:pt x="1405763" y="0"/>
                    <a:pt x="1811274" y="405511"/>
                    <a:pt x="1811274" y="905637"/>
                  </a:cubicBezTo>
                  <a:cubicBezTo>
                    <a:pt x="1811274" y="1405763"/>
                    <a:pt x="1405763" y="1811274"/>
                    <a:pt x="905637" y="1811274"/>
                  </a:cubicBezTo>
                  <a:cubicBezTo>
                    <a:pt x="405511" y="1811274"/>
                    <a:pt x="0" y="1405763"/>
                    <a:pt x="0" y="905637"/>
                  </a:cubicBez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670750" y="5489850"/>
            <a:ext cx="1358400" cy="1358400"/>
            <a:chOff x="0" y="0"/>
            <a:chExt cx="1811200" cy="18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811274" cy="1811274"/>
            </a:xfrm>
            <a:custGeom>
              <a:avLst/>
              <a:gdLst/>
              <a:ahLst/>
              <a:cxnLst/>
              <a:rect l="l" t="t" r="r" b="b"/>
              <a:pathLst>
                <a:path w="1811274" h="1811274">
                  <a:moveTo>
                    <a:pt x="0" y="905637"/>
                  </a:moveTo>
                  <a:cubicBezTo>
                    <a:pt x="0" y="405511"/>
                    <a:pt x="405511" y="0"/>
                    <a:pt x="905637" y="0"/>
                  </a:cubicBezTo>
                  <a:cubicBezTo>
                    <a:pt x="1405763" y="0"/>
                    <a:pt x="1811274" y="405511"/>
                    <a:pt x="1811274" y="905637"/>
                  </a:cubicBezTo>
                  <a:cubicBezTo>
                    <a:pt x="1811274" y="1405763"/>
                    <a:pt x="1405763" y="1811274"/>
                    <a:pt x="905637" y="1811274"/>
                  </a:cubicBezTo>
                  <a:cubicBezTo>
                    <a:pt x="405511" y="1811274"/>
                    <a:pt x="0" y="1405763"/>
                    <a:pt x="0" y="905637"/>
                  </a:cubicBezTo>
                  <a:close/>
                </a:path>
              </a:pathLst>
            </a:custGeom>
            <a:solidFill>
              <a:srgbClr val="FF823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51452" y="1494500"/>
            <a:ext cx="1197000" cy="1155600"/>
            <a:chOff x="0" y="0"/>
            <a:chExt cx="1596000" cy="154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96000" cy="1540800"/>
            </a:xfrm>
            <a:custGeom>
              <a:avLst/>
              <a:gdLst/>
              <a:ahLst/>
              <a:cxnLst/>
              <a:rect l="l" t="t" r="r" b="b"/>
              <a:pathLst>
                <a:path w="1596000" h="1540800">
                  <a:moveTo>
                    <a:pt x="0" y="0"/>
                  </a:moveTo>
                  <a:lnTo>
                    <a:pt x="1596000" y="0"/>
                  </a:lnTo>
                  <a:lnTo>
                    <a:pt x="1596000" y="1540800"/>
                  </a:lnTo>
                  <a:lnTo>
                    <a:pt x="0" y="154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1596000" cy="1559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01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548152" y="3555650"/>
            <a:ext cx="1197000" cy="1155600"/>
            <a:chOff x="0" y="0"/>
            <a:chExt cx="1596000" cy="1540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96000" cy="1540800"/>
            </a:xfrm>
            <a:custGeom>
              <a:avLst/>
              <a:gdLst/>
              <a:ahLst/>
              <a:cxnLst/>
              <a:rect l="l" t="t" r="r" b="b"/>
              <a:pathLst>
                <a:path w="1596000" h="1540800">
                  <a:moveTo>
                    <a:pt x="0" y="0"/>
                  </a:moveTo>
                  <a:lnTo>
                    <a:pt x="1596000" y="0"/>
                  </a:lnTo>
                  <a:lnTo>
                    <a:pt x="1596000" y="1540800"/>
                  </a:lnTo>
                  <a:lnTo>
                    <a:pt x="0" y="154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19050"/>
              <a:ext cx="1596000" cy="1559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751452" y="5591250"/>
            <a:ext cx="1197000" cy="1155600"/>
            <a:chOff x="0" y="0"/>
            <a:chExt cx="1596000" cy="1540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96000" cy="1540800"/>
            </a:xfrm>
            <a:custGeom>
              <a:avLst/>
              <a:gdLst/>
              <a:ahLst/>
              <a:cxnLst/>
              <a:rect l="l" t="t" r="r" b="b"/>
              <a:pathLst>
                <a:path w="1596000" h="1540800">
                  <a:moveTo>
                    <a:pt x="0" y="0"/>
                  </a:moveTo>
                  <a:lnTo>
                    <a:pt x="1596000" y="0"/>
                  </a:lnTo>
                  <a:lnTo>
                    <a:pt x="1596000" y="1540800"/>
                  </a:lnTo>
                  <a:lnTo>
                    <a:pt x="0" y="154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19050"/>
              <a:ext cx="1596000" cy="1559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548152" y="7614250"/>
            <a:ext cx="1197000" cy="1155600"/>
            <a:chOff x="0" y="0"/>
            <a:chExt cx="1596000" cy="1540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96000" cy="1540800"/>
            </a:xfrm>
            <a:custGeom>
              <a:avLst/>
              <a:gdLst/>
              <a:ahLst/>
              <a:cxnLst/>
              <a:rect l="l" t="t" r="r" b="b"/>
              <a:pathLst>
                <a:path w="1596000" h="1540800">
                  <a:moveTo>
                    <a:pt x="0" y="0"/>
                  </a:moveTo>
                  <a:lnTo>
                    <a:pt x="1596000" y="0"/>
                  </a:lnTo>
                  <a:lnTo>
                    <a:pt x="1596000" y="1540800"/>
                  </a:lnTo>
                  <a:lnTo>
                    <a:pt x="0" y="1540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19050"/>
              <a:ext cx="1596000" cy="15598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200"/>
                </a:lnSpc>
              </a:pPr>
              <a:r>
                <a:rPr lang="en-US" sz="6000">
                  <a:solidFill>
                    <a:srgbClr val="FFFFFF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9144000" y="1695000"/>
            <a:ext cx="3522174" cy="795000"/>
            <a:chOff x="0" y="0"/>
            <a:chExt cx="4696232" cy="10600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4696232" cy="1060000"/>
            </a:xfrm>
            <a:custGeom>
              <a:avLst/>
              <a:gdLst/>
              <a:ahLst/>
              <a:cxnLst/>
              <a:rect l="l" t="t" r="r" b="b"/>
              <a:pathLst>
                <a:path w="4696232" h="1060000">
                  <a:moveTo>
                    <a:pt x="0" y="0"/>
                  </a:moveTo>
                  <a:lnTo>
                    <a:pt x="4696232" y="0"/>
                  </a:lnTo>
                  <a:lnTo>
                    <a:pt x="4696232" y="1060000"/>
                  </a:lnTo>
                  <a:lnTo>
                    <a:pt x="0" y="10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19050"/>
              <a:ext cx="4696232" cy="1079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80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Pre-Training Stage</a:t>
              </a: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985754" y="3716900"/>
            <a:ext cx="3438684" cy="795000"/>
            <a:chOff x="0" y="0"/>
            <a:chExt cx="4584912" cy="10600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584912" cy="1060000"/>
            </a:xfrm>
            <a:custGeom>
              <a:avLst/>
              <a:gdLst/>
              <a:ahLst/>
              <a:cxnLst/>
              <a:rect l="l" t="t" r="r" b="b"/>
              <a:pathLst>
                <a:path w="4584912" h="1060000">
                  <a:moveTo>
                    <a:pt x="0" y="0"/>
                  </a:moveTo>
                  <a:lnTo>
                    <a:pt x="4584912" y="0"/>
                  </a:lnTo>
                  <a:lnTo>
                    <a:pt x="4584912" y="1060000"/>
                  </a:lnTo>
                  <a:lnTo>
                    <a:pt x="0" y="10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19050"/>
              <a:ext cx="4584912" cy="1079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480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Main Training Stage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144000" y="5795950"/>
            <a:ext cx="3522126" cy="795000"/>
            <a:chOff x="0" y="0"/>
            <a:chExt cx="4696168" cy="10600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4696168" cy="1060000"/>
            </a:xfrm>
            <a:custGeom>
              <a:avLst/>
              <a:gdLst/>
              <a:ahLst/>
              <a:cxnLst/>
              <a:rect l="l" t="t" r="r" b="b"/>
              <a:pathLst>
                <a:path w="4696168" h="1060000">
                  <a:moveTo>
                    <a:pt x="0" y="0"/>
                  </a:moveTo>
                  <a:lnTo>
                    <a:pt x="4696168" y="0"/>
                  </a:lnTo>
                  <a:lnTo>
                    <a:pt x="4696168" y="1060000"/>
                  </a:lnTo>
                  <a:lnTo>
                    <a:pt x="0" y="10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19050"/>
              <a:ext cx="4696168" cy="1079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480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Fine Tuning Stage</a:t>
              </a: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505685" y="7857100"/>
            <a:ext cx="3918753" cy="795000"/>
            <a:chOff x="0" y="0"/>
            <a:chExt cx="5225003" cy="10600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5225004" cy="1060000"/>
            </a:xfrm>
            <a:custGeom>
              <a:avLst/>
              <a:gdLst/>
              <a:ahLst/>
              <a:cxnLst/>
              <a:rect l="l" t="t" r="r" b="b"/>
              <a:pathLst>
                <a:path w="5225004" h="1060000">
                  <a:moveTo>
                    <a:pt x="0" y="0"/>
                  </a:moveTo>
                  <a:lnTo>
                    <a:pt x="5225004" y="0"/>
                  </a:lnTo>
                  <a:lnTo>
                    <a:pt x="5225004" y="1060000"/>
                  </a:lnTo>
                  <a:lnTo>
                    <a:pt x="0" y="1060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19050"/>
              <a:ext cx="5225003" cy="10790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480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Generating New Drugs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845367" y="636028"/>
            <a:ext cx="637990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Generator</a:t>
            </a:r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016891" y="645553"/>
            <a:ext cx="4841390" cy="9162631"/>
          </a:xfrm>
          <a:custGeom>
            <a:avLst/>
            <a:gdLst/>
            <a:ahLst/>
            <a:cxnLst/>
            <a:rect l="l" t="t" r="r" b="b"/>
            <a:pathLst>
              <a:path w="4841390" h="9162631">
                <a:moveTo>
                  <a:pt x="0" y="0"/>
                </a:moveTo>
                <a:lnTo>
                  <a:pt x="4841390" y="0"/>
                </a:lnTo>
                <a:lnTo>
                  <a:pt x="4841390" y="9162631"/>
                </a:lnTo>
                <a:lnTo>
                  <a:pt x="0" y="91626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2125" y="3699995"/>
            <a:ext cx="12016075" cy="2305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LSTM-based (4 layers, 256 hidden units per layer)</a:t>
            </a:r>
          </a:p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Outputs SMILES char-by-char (up to 128 tokens)</a:t>
            </a:r>
          </a:p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Temperature control for diversity (default 1.0)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77164" y="673435"/>
            <a:ext cx="637990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Discriminator</a:t>
            </a:r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263138" y="299409"/>
            <a:ext cx="4307296" cy="9688182"/>
          </a:xfrm>
          <a:custGeom>
            <a:avLst/>
            <a:gdLst/>
            <a:ahLst/>
            <a:cxnLst/>
            <a:rect l="l" t="t" r="r" b="b"/>
            <a:pathLst>
              <a:path w="4307296" h="9688182">
                <a:moveTo>
                  <a:pt x="0" y="0"/>
                </a:moveTo>
                <a:lnTo>
                  <a:pt x="4307296" y="0"/>
                </a:lnTo>
                <a:lnTo>
                  <a:pt x="4307296" y="9688182"/>
                </a:lnTo>
                <a:lnTo>
                  <a:pt x="0" y="9688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0470" y="3210378"/>
            <a:ext cx="12012668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 algn="l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CNN model (2 convolutional layers)</a:t>
            </a:r>
          </a:p>
          <a:p>
            <a:pPr marL="1079501" lvl="1" indent="-539750" algn="l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Input: padded SMILES (128 tokens)</a:t>
            </a:r>
          </a:p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Output: real or generated (binary classification)</a:t>
            </a:r>
          </a:p>
          <a:p>
            <a:pPr algn="l">
              <a:lnSpc>
                <a:spcPts val="6000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650189"/>
            <a:ext cx="754876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Pre-training stage</a:t>
            </a:r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090" y="3633051"/>
            <a:ext cx="18040390" cy="382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9" lvl="1" indent="-539754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Establishes stable parameters for Generator and Discriminator </a:t>
            </a:r>
          </a:p>
          <a:p>
            <a:pPr marL="1079509" lvl="1" indent="-539754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Uses MLE for Generator to learn SMILES distribution </a:t>
            </a:r>
          </a:p>
          <a:p>
            <a:pPr marL="1079509" lvl="1" indent="-539754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Trains Discriminator as binary classifier on real vs. generated data </a:t>
            </a:r>
          </a:p>
          <a:p>
            <a:pPr marL="1079509" lvl="1" indent="-539754" algn="l">
              <a:lnSpc>
                <a:spcPts val="60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Prepares models for adversarial training</a:t>
            </a:r>
          </a:p>
          <a:p>
            <a:pPr algn="l">
              <a:lnSpc>
                <a:spcPts val="6000"/>
              </a:lnSpc>
            </a:pPr>
            <a:endParaRPr lang="en-US" sz="500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090" y="719926"/>
            <a:ext cx="1543165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Reinforcement via Monte Carlo Rollouts</a:t>
            </a:r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37998" y="3592643"/>
            <a:ext cx="17950002" cy="535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 train the Generator using RL, SMILES is generated as a step-by-step sequence prediction task.</a:t>
            </a:r>
          </a:p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Monte Carlo Sampling for Reward Estimation:</a:t>
            </a:r>
          </a:p>
          <a:p>
            <a:pPr marL="1079501" lvl="1" indent="-539750" algn="l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For each partial SMILES sequence, we use Monte Carlo rollouts to sample multiple complete SMILES.</a:t>
            </a:r>
          </a:p>
          <a:p>
            <a:pPr marL="1079501" lvl="1" indent="-539750" algn="l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Each completed sequence is evaluated using the Reward Function.</a:t>
            </a:r>
          </a:p>
          <a:p>
            <a:pPr algn="l">
              <a:lnSpc>
                <a:spcPts val="6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-533400" y="7240067"/>
            <a:ext cx="10640237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55" lvl="1"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expected reward is calculated as follows:</a:t>
            </a:r>
          </a:p>
        </p:txBody>
      </p:sp>
      <p:sp>
        <p:nvSpPr>
          <p:cNvPr id="5" name="Freeform 5"/>
          <p:cNvSpPr/>
          <p:nvPr/>
        </p:nvSpPr>
        <p:spPr>
          <a:xfrm>
            <a:off x="9791635" y="2277492"/>
            <a:ext cx="8555661" cy="6666160"/>
          </a:xfrm>
          <a:custGeom>
            <a:avLst/>
            <a:gdLst/>
            <a:ahLst/>
            <a:cxnLst/>
            <a:rect l="l" t="t" r="r" b="b"/>
            <a:pathLst>
              <a:path w="8555661" h="6666160">
                <a:moveTo>
                  <a:pt x="0" y="0"/>
                </a:moveTo>
                <a:lnTo>
                  <a:pt x="8555661" y="0"/>
                </a:lnTo>
                <a:lnTo>
                  <a:pt x="8555661" y="6666160"/>
                </a:lnTo>
                <a:lnTo>
                  <a:pt x="0" y="666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5235" y="586805"/>
            <a:ext cx="18037529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Main Training stage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0999" y="2963883"/>
            <a:ext cx="9878237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</a:rPr>
              <a:t>Generator  Reward depends on  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</a:rPr>
              <a:t>Validity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</a:rPr>
              <a:t>Discriminator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BCEA9A-2427-A1A4-F551-932AF65CAEB7}"/>
                  </a:ext>
                </a:extLst>
              </p:cNvPr>
              <p:cNvSpPr txBox="1"/>
              <p:nvPr/>
            </p:nvSpPr>
            <p:spPr>
              <a:xfrm>
                <a:off x="125235" y="8218400"/>
                <a:ext cx="10373288" cy="1730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kern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𝛻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r>
                        <a:rPr lang="en-US" sz="4000" b="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4000" b="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𝐽</m:t>
                      </m:r>
                      <m:r>
                        <a:rPr lang="en-US" sz="4000" b="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sz="40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𝜃</m:t>
                          </m:r>
                        </m:e>
                        <m:sub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𝐺</m:t>
                          </m:r>
                        </m:sub>
                      </m:sSub>
                      <m:r>
                        <a:rPr lang="en-US" sz="4000" b="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)=</m:t>
                      </m:r>
                      <m:r>
                        <a:rPr lang="en-US" sz="4000" b="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𝐸</m:t>
                      </m:r>
                      <m:r>
                        <a:rPr lang="en-US" sz="4000" b="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[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400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𝑇</m:t>
                          </m:r>
                        </m:sup>
                        <m:e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·</m:t>
                          </m:r>
                          <m:sSub>
                            <m:sSubPr>
                              <m:ctrlPr>
                                <a:rPr lang="en-US" sz="40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𝛻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000" i="1" ker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ker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4000" b="0" i="1" ker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Arial" panose="020B0604020202020204" pitchFamily="34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sty m:val="p"/>
                            </m:rPr>
                            <a:rPr lang="en-US" sz="4000" b="0" i="0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log</m:t>
                          </m:r>
                          <m:r>
                            <a:rPr lang="en-US" sz="4000" b="0" i="0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⁡</m:t>
                          </m:r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𝑃</m:t>
                          </m:r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sz="40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1:</m:t>
                              </m:r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00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4000" b="0" i="1" ker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sub>
                          </m:sSub>
                          <m:r>
                            <a:rPr lang="en-US" sz="4000" b="0" i="1" ker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  <m:r>
                        <a:rPr lang="en-US" sz="4000" b="0" i="1" kern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]</m:t>
                      </m:r>
                      <m:r>
                        <a:rPr lang="en-US" sz="4000" b="0" i="1" ker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40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BCEA9A-2427-A1A4-F551-932AF65CA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5" y="8218400"/>
                <a:ext cx="10373288" cy="17307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1235316"/>
            <a:ext cx="16749475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What if we could spot Viruses like COVID-19 before they spread 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14175" y="3100758"/>
            <a:ext cx="15950803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ViroAlert is an AI tool that predicts if a virus can infect humans. 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Giving health experts a dynamic early warning to act fast and save lives.</a:t>
            </a:r>
          </a:p>
        </p:txBody>
      </p:sp>
      <p:sp>
        <p:nvSpPr>
          <p:cNvPr id="4" name="Freeform 4"/>
          <p:cNvSpPr/>
          <p:nvPr/>
        </p:nvSpPr>
        <p:spPr>
          <a:xfrm>
            <a:off x="3040002" y="5143500"/>
            <a:ext cx="11199175" cy="4819961"/>
          </a:xfrm>
          <a:custGeom>
            <a:avLst/>
            <a:gdLst/>
            <a:ahLst/>
            <a:cxnLst/>
            <a:rect l="l" t="t" r="r" b="b"/>
            <a:pathLst>
              <a:path w="11199175" h="4819961">
                <a:moveTo>
                  <a:pt x="0" y="0"/>
                </a:moveTo>
                <a:lnTo>
                  <a:pt x="11199176" y="0"/>
                </a:lnTo>
                <a:lnTo>
                  <a:pt x="11199176" y="4819961"/>
                </a:lnTo>
                <a:lnTo>
                  <a:pt x="0" y="481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47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96681" y="719926"/>
            <a:ext cx="834192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Fine Tuning stage</a:t>
            </a:r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786274" y="2420327"/>
            <a:ext cx="9235021" cy="6106545"/>
          </a:xfrm>
          <a:custGeom>
            <a:avLst/>
            <a:gdLst/>
            <a:ahLst/>
            <a:cxnLst/>
            <a:rect l="l" t="t" r="r" b="b"/>
            <a:pathLst>
              <a:path w="9235021" h="6106545">
                <a:moveTo>
                  <a:pt x="0" y="0"/>
                </a:moveTo>
                <a:lnTo>
                  <a:pt x="9235021" y="0"/>
                </a:lnTo>
                <a:lnTo>
                  <a:pt x="9235021" y="6106545"/>
                </a:lnTo>
                <a:lnTo>
                  <a:pt x="0" y="6106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090" y="2675893"/>
            <a:ext cx="9321013" cy="611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509" lvl="1" indent="-539754" algn="l">
              <a:lnSpc>
                <a:spcPts val="6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DTI model gets top-scoring known drugs.</a:t>
            </a:r>
          </a:p>
          <a:p>
            <a:pPr marL="1079509" lvl="1" indent="-539754" algn="l">
              <a:lnSpc>
                <a:spcPts val="6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Generator fine-tuned to generate similar ones using:</a:t>
            </a:r>
          </a:p>
          <a:p>
            <a:pPr marL="2159017" lvl="2" indent="-719672" algn="l">
              <a:lnSpc>
                <a:spcPts val="6000"/>
              </a:lnSpc>
              <a:buFont typeface="Arial"/>
              <a:buChar char="⚬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Validity</a:t>
            </a:r>
          </a:p>
          <a:p>
            <a:pPr marL="2159017" lvl="2" indent="-719672" algn="l">
              <a:lnSpc>
                <a:spcPts val="6000"/>
              </a:lnSpc>
              <a:buFont typeface="Arial"/>
              <a:buChar char="⚬"/>
            </a:pPr>
            <a:r>
              <a:rPr lang="en-US" sz="5000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Tanimoto</a:t>
            </a: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similarity as part of the reward</a:t>
            </a:r>
          </a:p>
          <a:p>
            <a:pPr algn="l">
              <a:lnSpc>
                <a:spcPts val="6000"/>
              </a:lnSpc>
            </a:pPr>
            <a:endParaRPr lang="en-US" sz="5000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090" y="766418"/>
            <a:ext cx="8341925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after </a:t>
            </a:r>
            <a:r>
              <a:rPr lang="en-US" sz="8999" dirty="0" err="1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Traning</a:t>
            </a:r>
            <a:endParaRPr lang="en-US" sz="8999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13105" y="2838450"/>
            <a:ext cx="18288000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generator learns chemically valid and diverse molecules, but many are still generic or weakly active without fine-grained targeting.</a:t>
            </a:r>
          </a:p>
          <a:p>
            <a:pPr algn="l">
              <a:lnSpc>
                <a:spcPts val="6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13105" y="5124450"/>
            <a:ext cx="14616258" cy="382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generated 10,000 drug and got the following results:</a:t>
            </a:r>
          </a:p>
          <a:p>
            <a:pPr marL="1079501" lvl="1" indent="-539750" algn="l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Valid SMILES: 9301 (93.01%)</a:t>
            </a:r>
          </a:p>
          <a:p>
            <a:pPr marL="1079501" lvl="1" indent="-539750" algn="l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Unique SMILES: 9270 (99.66%)</a:t>
            </a:r>
          </a:p>
          <a:p>
            <a:pPr marL="1079501" lvl="1" indent="-539750" algn="l">
              <a:lnSpc>
                <a:spcPts val="6000"/>
              </a:lnSpc>
              <a:spcBef>
                <a:spcPct val="0"/>
              </a:spcBef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Novelty: 98.78%</a:t>
            </a:r>
          </a:p>
          <a:p>
            <a:pPr algn="l">
              <a:lnSpc>
                <a:spcPts val="6000"/>
              </a:lnSpc>
              <a:spcBef>
                <a:spcPct val="0"/>
              </a:spcBef>
            </a:pPr>
            <a:endParaRPr lang="en-US" sz="500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766418"/>
            <a:ext cx="10074346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Results after Fine Tuning</a:t>
            </a:r>
          </a:p>
        </p:txBody>
      </p:sp>
      <p:sp>
        <p:nvSpPr>
          <p:cNvPr id="3" name="AutoShape 3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28575" y="3221006"/>
            <a:ext cx="16411575" cy="154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501" lvl="1" indent="-539750" algn="l">
              <a:lnSpc>
                <a:spcPts val="6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fine-tuned the model using protein graph data from Influenza A.</a:t>
            </a:r>
          </a:p>
          <a:p>
            <a:pPr algn="l">
              <a:lnSpc>
                <a:spcPts val="6000"/>
              </a:lnSpc>
              <a:spcBef>
                <a:spcPct val="0"/>
              </a:spcBef>
            </a:pPr>
            <a:endParaRPr lang="en-US" sz="5000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321535-5466-CC8A-CBC6-E495F9E33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289086"/>
              </p:ext>
            </p:extLst>
          </p:nvPr>
        </p:nvGraphicFramePr>
        <p:xfrm>
          <a:off x="1524000" y="5219700"/>
          <a:ext cx="13716000" cy="27898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58600">
                  <a:extLst>
                    <a:ext uri="{9D8B030D-6E8A-4147-A177-3AD203B41FA5}">
                      <a16:colId xmlns:a16="http://schemas.microsoft.com/office/drawing/2014/main" val="3710309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147186509"/>
                    </a:ext>
                  </a:extLst>
                </a:gridCol>
              </a:tblGrid>
              <a:tr h="929936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SMILES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PIC50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997663"/>
                  </a:ext>
                </a:extLst>
              </a:tr>
              <a:tr h="929936">
                <a:tc>
                  <a:txBody>
                    <a:bodyPr/>
                    <a:lstStyle/>
                    <a:p>
                      <a:r>
                        <a:rPr lang="pt-BR" sz="3600" dirty="0"/>
                        <a:t>CCC(CC)OC1C=C(CC(C1NC(=O)C)N)C(=O)OCC  Oseltamivir</a:t>
                      </a:r>
                      <a:endParaRPr lang="en-US" sz="3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8.58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135562"/>
                  </a:ext>
                </a:extLst>
              </a:tr>
              <a:tr h="929936">
                <a:tc>
                  <a:txBody>
                    <a:bodyPr/>
                    <a:lstStyle/>
                    <a:p>
                      <a:r>
                        <a:rPr lang="en-US" sz="3600" dirty="0"/>
                        <a:t>CCOC(=O)C1=C(C)NC(=O)C2C=C(C)CC2C1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7.8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24148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5858">
            <a:off x="5928135" y="4183351"/>
            <a:ext cx="12388482" cy="0"/>
          </a:xfrm>
          <a:prstGeom prst="line">
            <a:avLst/>
          </a:prstGeom>
          <a:ln w="952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98400" y="5867450"/>
            <a:ext cx="4089586" cy="4419552"/>
          </a:xfrm>
          <a:custGeom>
            <a:avLst/>
            <a:gdLst/>
            <a:ahLst/>
            <a:cxnLst/>
            <a:rect l="l" t="t" r="r" b="b"/>
            <a:pathLst>
              <a:path w="4089586" h="4419552">
                <a:moveTo>
                  <a:pt x="0" y="0"/>
                </a:moveTo>
                <a:lnTo>
                  <a:pt x="4089586" y="0"/>
                </a:lnTo>
                <a:lnTo>
                  <a:pt x="4089586" y="4419552"/>
                </a:lnTo>
                <a:lnTo>
                  <a:pt x="0" y="441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52400" y="-152400"/>
            <a:ext cx="4572206" cy="5791074"/>
          </a:xfrm>
          <a:custGeom>
            <a:avLst/>
            <a:gdLst/>
            <a:ahLst/>
            <a:cxnLst/>
            <a:rect l="l" t="t" r="r" b="b"/>
            <a:pathLst>
              <a:path w="4572206" h="5791074">
                <a:moveTo>
                  <a:pt x="0" y="0"/>
                </a:moveTo>
                <a:lnTo>
                  <a:pt x="4572206" y="0"/>
                </a:lnTo>
                <a:lnTo>
                  <a:pt x="4572206" y="5791074"/>
                </a:lnTo>
                <a:lnTo>
                  <a:pt x="0" y="579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50599" y="4554826"/>
            <a:ext cx="16060197" cy="1634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92"/>
              </a:lnSpc>
            </a:pPr>
            <a:r>
              <a:rPr lang="en-US" sz="127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Demo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50599" y="1372638"/>
            <a:ext cx="3133200" cy="2829763"/>
            <a:chOff x="0" y="0"/>
            <a:chExt cx="4177600" cy="37730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77600" cy="3773017"/>
            </a:xfrm>
            <a:custGeom>
              <a:avLst/>
              <a:gdLst/>
              <a:ahLst/>
              <a:cxnLst/>
              <a:rect l="l" t="t" r="r" b="b"/>
              <a:pathLst>
                <a:path w="4177600" h="3773017">
                  <a:moveTo>
                    <a:pt x="0" y="0"/>
                  </a:moveTo>
                  <a:lnTo>
                    <a:pt x="4177600" y="0"/>
                  </a:lnTo>
                  <a:lnTo>
                    <a:pt x="4177600" y="3773017"/>
                  </a:lnTo>
                  <a:lnTo>
                    <a:pt x="0" y="37730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3850"/>
              <a:ext cx="4177600" cy="344916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3824"/>
                </a:lnSpc>
              </a:pPr>
              <a:r>
                <a:rPr lang="en-US" sz="14400">
                  <a:solidFill>
                    <a:srgbClr val="434343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48" t="3950" r="748"/>
          <a:stretch>
            <a:fillRect/>
          </a:stretch>
        </p:blipFill>
        <p:spPr>
          <a:xfrm>
            <a:off x="0" y="77445"/>
            <a:ext cx="18288000" cy="1005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867450"/>
            <a:ext cx="4089586" cy="4419552"/>
          </a:xfrm>
          <a:custGeom>
            <a:avLst/>
            <a:gdLst/>
            <a:ahLst/>
            <a:cxnLst/>
            <a:rect l="l" t="t" r="r" b="b"/>
            <a:pathLst>
              <a:path w="4089586" h="4419552">
                <a:moveTo>
                  <a:pt x="0" y="0"/>
                </a:moveTo>
                <a:lnTo>
                  <a:pt x="4089586" y="0"/>
                </a:lnTo>
                <a:lnTo>
                  <a:pt x="4089586" y="4419552"/>
                </a:lnTo>
                <a:lnTo>
                  <a:pt x="0" y="441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868180" y="-152400"/>
            <a:ext cx="4572206" cy="5791074"/>
          </a:xfrm>
          <a:custGeom>
            <a:avLst/>
            <a:gdLst/>
            <a:ahLst/>
            <a:cxnLst/>
            <a:rect l="l" t="t" r="r" b="b"/>
            <a:pathLst>
              <a:path w="4572206" h="5791074">
                <a:moveTo>
                  <a:pt x="0" y="0"/>
                </a:moveTo>
                <a:lnTo>
                  <a:pt x="4572206" y="0"/>
                </a:lnTo>
                <a:lnTo>
                  <a:pt x="4572206" y="5791074"/>
                </a:lnTo>
                <a:lnTo>
                  <a:pt x="0" y="579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84405" y="4791608"/>
            <a:ext cx="11602213" cy="2151683"/>
          </a:xfrm>
          <a:custGeom>
            <a:avLst/>
            <a:gdLst/>
            <a:ahLst/>
            <a:cxnLst/>
            <a:rect l="l" t="t" r="r" b="b"/>
            <a:pathLst>
              <a:path w="11602213" h="2151683">
                <a:moveTo>
                  <a:pt x="0" y="0"/>
                </a:moveTo>
                <a:lnTo>
                  <a:pt x="11602213" y="0"/>
                </a:lnTo>
                <a:lnTo>
                  <a:pt x="11602213" y="2151684"/>
                </a:lnTo>
                <a:lnTo>
                  <a:pt x="0" y="21516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62648" y="916488"/>
            <a:ext cx="1172212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Can today’s drugs block tomorrow’s virus?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9258" y="1930952"/>
            <a:ext cx="16939142" cy="1749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99"/>
              </a:lnSpc>
            </a:pPr>
            <a:endParaRPr dirty="0"/>
          </a:p>
          <a:p>
            <a:pPr algn="l">
              <a:lnSpc>
                <a:spcPts val="6999"/>
              </a:lnSpc>
            </a:pPr>
            <a:r>
              <a:rPr lang="en-US" sz="4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ViroAlert Searches for any drug that can disable the threat before it spreads.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48762" y="5372293"/>
            <a:ext cx="674989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5999" u="none" strike="noStrike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What if there is no cure?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97061" y="7625260"/>
            <a:ext cx="12075081" cy="801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4999" u="none" strike="noStrike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ViroAlert doesn’t just search for cures it invents them.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403860" y="1939212"/>
            <a:ext cx="13480280" cy="8347788"/>
          </a:xfrm>
          <a:custGeom>
            <a:avLst/>
            <a:gdLst/>
            <a:ahLst/>
            <a:cxnLst/>
            <a:rect l="l" t="t" r="r" b="b"/>
            <a:pathLst>
              <a:path w="13480280" h="8347788">
                <a:moveTo>
                  <a:pt x="0" y="0"/>
                </a:moveTo>
                <a:lnTo>
                  <a:pt x="13480280" y="0"/>
                </a:lnTo>
                <a:lnTo>
                  <a:pt x="13480280" y="8347788"/>
                </a:lnTo>
                <a:lnTo>
                  <a:pt x="0" y="8347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99143" y="797948"/>
            <a:ext cx="593610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  <a:spcBef>
                <a:spcPct val="0"/>
              </a:spcBef>
            </a:pPr>
            <a:r>
              <a:rPr lang="en-US" sz="8999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System 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7230725" y="-4037382"/>
            <a:ext cx="57150" cy="5386950"/>
          </a:xfrm>
          <a:prstGeom prst="line">
            <a:avLst/>
          </a:prstGeom>
          <a:ln w="571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554900"/>
            <a:ext cx="4418182" cy="1755702"/>
          </a:xfrm>
          <a:custGeom>
            <a:avLst/>
            <a:gdLst/>
            <a:ahLst/>
            <a:cxnLst/>
            <a:rect l="l" t="t" r="r" b="b"/>
            <a:pathLst>
              <a:path w="4418182" h="1755702">
                <a:moveTo>
                  <a:pt x="0" y="0"/>
                </a:moveTo>
                <a:lnTo>
                  <a:pt x="4418182" y="0"/>
                </a:lnTo>
                <a:lnTo>
                  <a:pt x="4418182" y="1755702"/>
                </a:lnTo>
                <a:lnTo>
                  <a:pt x="0" y="1755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50090" y="2277492"/>
            <a:ext cx="8736184" cy="0"/>
          </a:xfrm>
          <a:prstGeom prst="line">
            <a:avLst/>
          </a:prstGeom>
          <a:ln w="66675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090" y="2460798"/>
            <a:ext cx="13883471" cy="616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886" lvl="1" indent="-539943" algn="l">
              <a:lnSpc>
                <a:spcPts val="700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Viruses store their genetic material as sequences of translated amino acid sequences.</a:t>
            </a:r>
          </a:p>
          <a:p>
            <a:pPr marL="1079886" lvl="1" indent="-539943" algn="l">
              <a:lnSpc>
                <a:spcPts val="700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These sequences are written as strings of letters.</a:t>
            </a:r>
          </a:p>
          <a:p>
            <a:pPr marL="1079886" lvl="1" indent="-539943" algn="l">
              <a:lnSpc>
                <a:spcPts val="700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Each letter stands for one of the 20 standard amino acids.</a:t>
            </a:r>
          </a:p>
          <a:p>
            <a:pPr marL="1079886" lvl="1" indent="-539943" algn="l">
              <a:lnSpc>
                <a:spcPts val="7002"/>
              </a:lnSpc>
              <a:buFont typeface="Arial"/>
              <a:buChar char="•"/>
            </a:pPr>
            <a:r>
              <a:rPr lang="en-US" sz="5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🔠 Example viral protein sequence: MKTIIALSYIFCLVFADYKDDDDK</a:t>
            </a:r>
          </a:p>
          <a:p>
            <a:pPr algn="l">
              <a:lnSpc>
                <a:spcPts val="7002"/>
              </a:lnSpc>
            </a:pPr>
            <a:endParaRPr lang="en-US" sz="5001" dirty="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2649200" y="5687000"/>
            <a:ext cx="4941064" cy="4623602"/>
          </a:xfrm>
          <a:custGeom>
            <a:avLst/>
            <a:gdLst/>
            <a:ahLst/>
            <a:cxnLst/>
            <a:rect l="l" t="t" r="r" b="b"/>
            <a:pathLst>
              <a:path w="4941064" h="4623602">
                <a:moveTo>
                  <a:pt x="0" y="0"/>
                </a:moveTo>
                <a:lnTo>
                  <a:pt x="4941064" y="0"/>
                </a:lnTo>
                <a:lnTo>
                  <a:pt x="4941064" y="4623602"/>
                </a:lnTo>
                <a:lnTo>
                  <a:pt x="0" y="4623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711" t="-58296" r="-1212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69740" y="473285"/>
            <a:ext cx="15567724" cy="1562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601"/>
              </a:lnSpc>
              <a:spcBef>
                <a:spcPct val="0"/>
              </a:spcBef>
            </a:pPr>
            <a:r>
              <a:rPr lang="en-US" sz="9001" dirty="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Understanding Virus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806C976-B755-D2FE-E6DD-3AC984E95C49}"/>
                  </a:ext>
                </a:extLst>
              </p14:cNvPr>
              <p14:cNvContentPartPr/>
              <p14:nvPr/>
            </p14:nvContentPartPr>
            <p14:xfrm>
              <a:off x="-1106025" y="898187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806C976-B755-D2FE-E6DD-3AC984E95C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169025" y="891887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21B60AE-EBD8-8158-9088-9FC707A2DFF0}"/>
                  </a:ext>
                </a:extLst>
              </p14:cNvPr>
              <p14:cNvContentPartPr/>
              <p14:nvPr/>
            </p14:nvContentPartPr>
            <p14:xfrm>
              <a:off x="12653535" y="6375832"/>
              <a:ext cx="2377440" cy="25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21B60AE-EBD8-8158-9088-9FC707A2DF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90895" y="6312832"/>
                <a:ext cx="2503080" cy="151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5858">
            <a:off x="5928135" y="4183351"/>
            <a:ext cx="12388482" cy="0"/>
          </a:xfrm>
          <a:prstGeom prst="line">
            <a:avLst/>
          </a:prstGeom>
          <a:ln w="95250" cap="rnd">
            <a:solidFill>
              <a:srgbClr val="F5340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98400" y="5867450"/>
            <a:ext cx="4089586" cy="4419552"/>
          </a:xfrm>
          <a:custGeom>
            <a:avLst/>
            <a:gdLst/>
            <a:ahLst/>
            <a:cxnLst/>
            <a:rect l="l" t="t" r="r" b="b"/>
            <a:pathLst>
              <a:path w="4089586" h="4419552">
                <a:moveTo>
                  <a:pt x="0" y="0"/>
                </a:moveTo>
                <a:lnTo>
                  <a:pt x="4089586" y="0"/>
                </a:lnTo>
                <a:lnTo>
                  <a:pt x="4089586" y="4419552"/>
                </a:lnTo>
                <a:lnTo>
                  <a:pt x="0" y="44195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52400" y="-152400"/>
            <a:ext cx="4572206" cy="5791074"/>
          </a:xfrm>
          <a:custGeom>
            <a:avLst/>
            <a:gdLst/>
            <a:ahLst/>
            <a:cxnLst/>
            <a:rect l="l" t="t" r="r" b="b"/>
            <a:pathLst>
              <a:path w="4572206" h="5791074">
                <a:moveTo>
                  <a:pt x="0" y="0"/>
                </a:moveTo>
                <a:lnTo>
                  <a:pt x="4572206" y="0"/>
                </a:lnTo>
                <a:lnTo>
                  <a:pt x="4572206" y="5791074"/>
                </a:lnTo>
                <a:lnTo>
                  <a:pt x="0" y="5791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850599" y="4426121"/>
            <a:ext cx="19666730" cy="317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192"/>
              </a:lnSpc>
            </a:pPr>
            <a:r>
              <a:rPr lang="en-US" sz="12700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Virus Host Adaptability Predictor(ML)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50599" y="1429788"/>
            <a:ext cx="3133200" cy="2829763"/>
            <a:chOff x="0" y="0"/>
            <a:chExt cx="4177600" cy="37730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77600" cy="3773017"/>
            </a:xfrm>
            <a:custGeom>
              <a:avLst/>
              <a:gdLst/>
              <a:ahLst/>
              <a:cxnLst/>
              <a:rect l="l" t="t" r="r" b="b"/>
              <a:pathLst>
                <a:path w="4177600" h="3773017">
                  <a:moveTo>
                    <a:pt x="0" y="0"/>
                  </a:moveTo>
                  <a:lnTo>
                    <a:pt x="4177600" y="0"/>
                  </a:lnTo>
                  <a:lnTo>
                    <a:pt x="4177600" y="3773017"/>
                  </a:lnTo>
                  <a:lnTo>
                    <a:pt x="0" y="37730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3850"/>
              <a:ext cx="4177600" cy="344916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13824"/>
                </a:lnSpc>
              </a:pPr>
              <a:r>
                <a:rPr lang="en-US" sz="14400">
                  <a:solidFill>
                    <a:srgbClr val="434343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03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1722</Words>
  <Application>Microsoft Office PowerPoint</Application>
  <PresentationFormat>Custom</PresentationFormat>
  <Paragraphs>337</Paragraphs>
  <Slides>55</Slides>
  <Notes>45</Notes>
  <HiddenSlides>3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Arvo Bold Italics</vt:lpstr>
      <vt:lpstr>Calibri</vt:lpstr>
      <vt:lpstr>Arial</vt:lpstr>
      <vt:lpstr>Aptos</vt:lpstr>
      <vt:lpstr>Arvo Italics</vt:lpstr>
      <vt:lpstr>Arvo</vt:lpstr>
      <vt:lpstr>Barlow Condensed</vt:lpstr>
      <vt:lpstr>Barlow Condensed Bold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ViroAlert Final Presentation</dc:title>
  <dc:creator>nesma</dc:creator>
  <cp:lastModifiedBy>نسمه عبدالقادر شافعى احمد محمود</cp:lastModifiedBy>
  <cp:revision>3</cp:revision>
  <dcterms:created xsi:type="dcterms:W3CDTF">2006-08-16T00:00:00Z</dcterms:created>
  <dcterms:modified xsi:type="dcterms:W3CDTF">2025-07-01T04:34:22Z</dcterms:modified>
  <dc:identifier>DAGrZjzwcjM</dc:identifier>
</cp:coreProperties>
</file>